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434" r:id="rId3"/>
    <p:sldId id="471" r:id="rId4"/>
    <p:sldId id="457" r:id="rId5"/>
    <p:sldId id="472" r:id="rId6"/>
    <p:sldId id="456" r:id="rId7"/>
    <p:sldId id="459" r:id="rId8"/>
    <p:sldId id="460" r:id="rId9"/>
    <p:sldId id="461" r:id="rId10"/>
    <p:sldId id="462" r:id="rId11"/>
    <p:sldId id="463" r:id="rId12"/>
    <p:sldId id="464" r:id="rId13"/>
    <p:sldId id="465" r:id="rId14"/>
    <p:sldId id="466" r:id="rId15"/>
    <p:sldId id="502" r:id="rId16"/>
    <p:sldId id="468" r:id="rId17"/>
    <p:sldId id="469" r:id="rId18"/>
    <p:sldId id="470" r:id="rId19"/>
    <p:sldId id="480" r:id="rId20"/>
    <p:sldId id="481" r:id="rId21"/>
    <p:sldId id="482" r:id="rId22"/>
    <p:sldId id="483" r:id="rId23"/>
    <p:sldId id="484" r:id="rId24"/>
    <p:sldId id="485" r:id="rId25"/>
    <p:sldId id="486" r:id="rId26"/>
    <p:sldId id="488" r:id="rId27"/>
    <p:sldId id="487" r:id="rId28"/>
    <p:sldId id="33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n Alkire" initials="SA" lastIdx="1" clrIdx="0">
    <p:extLst>
      <p:ext uri="{19B8F6BF-5375-455C-9EA6-DF929625EA0E}">
        <p15:presenceInfo xmlns:p15="http://schemas.microsoft.com/office/powerpoint/2012/main" userId="ec9674f2c4d950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6" autoAdjust="0"/>
    <p:restoredTop sz="93333" autoAdjust="0"/>
  </p:normalViewPr>
  <p:slideViewPr>
    <p:cSldViewPr snapToGrid="0">
      <p:cViewPr varScale="1">
        <p:scale>
          <a:sx n="107" d="100"/>
          <a:sy n="107" d="100"/>
        </p:scale>
        <p:origin x="1026" y="102"/>
      </p:cViewPr>
      <p:guideLst/>
    </p:cSldViewPr>
  </p:slideViewPr>
  <p:notesTextViewPr>
    <p:cViewPr>
      <p:scale>
        <a:sx n="1" d="1"/>
        <a:sy n="1" d="1"/>
      </p:scale>
      <p:origin x="0" y="0"/>
    </p:cViewPr>
  </p:notesTextViewPr>
  <p:notesViewPr>
    <p:cSldViewPr snapToGrid="0">
      <p:cViewPr varScale="1">
        <p:scale>
          <a:sx n="71" d="100"/>
          <a:sy n="71" d="100"/>
        </p:scale>
        <p:origin x="2523"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F841CF-4FC5-48D9-89F2-8934536102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32C04A-57AA-4EFF-8647-9C0BFFE645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2B07F4-28F4-4166-BFED-F5AB08A25785}" type="datetimeFigureOut">
              <a:rPr lang="en-US" smtClean="0"/>
              <a:t>2/11/2021</a:t>
            </a:fld>
            <a:endParaRPr lang="en-US"/>
          </a:p>
        </p:txBody>
      </p:sp>
      <p:sp>
        <p:nvSpPr>
          <p:cNvPr id="4" name="Footer Placeholder 3">
            <a:extLst>
              <a:ext uri="{FF2B5EF4-FFF2-40B4-BE49-F238E27FC236}">
                <a16:creationId xmlns:a16="http://schemas.microsoft.com/office/drawing/2014/main" id="{48398E58-350E-4331-9FB0-0B73904E66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648484-FCA1-42A4-A24F-2E9FF36964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045DD7-E726-4114-948B-D2A421BF007C}" type="slidenum">
              <a:rPr lang="en-US" smtClean="0"/>
              <a:t>‹#›</a:t>
            </a:fld>
            <a:endParaRPr lang="en-US"/>
          </a:p>
        </p:txBody>
      </p:sp>
    </p:spTree>
    <p:extLst>
      <p:ext uri="{BB962C8B-B14F-4D97-AF65-F5344CB8AC3E}">
        <p14:creationId xmlns:p14="http://schemas.microsoft.com/office/powerpoint/2010/main" val="24077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E05F2-A94C-4D23-9389-DF71B16FC18F}"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F926C-6659-4CB4-AE4C-D3B06A277A10}" type="slidenum">
              <a:rPr lang="en-US" smtClean="0"/>
              <a:t>‹#›</a:t>
            </a:fld>
            <a:endParaRPr lang="en-US"/>
          </a:p>
        </p:txBody>
      </p:sp>
    </p:spTree>
    <p:extLst>
      <p:ext uri="{BB962C8B-B14F-4D97-AF65-F5344CB8AC3E}">
        <p14:creationId xmlns:p14="http://schemas.microsoft.com/office/powerpoint/2010/main" val="3275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we will be looking at the Treadmill’s...</a:t>
            </a:r>
          </a:p>
          <a:p>
            <a:endParaRPr lang="en-US" dirty="0"/>
          </a:p>
          <a:p>
            <a:pPr marL="171450" indent="-171450">
              <a:buFont typeface="Arial" panose="020B0604020202020204" pitchFamily="34" charset="0"/>
              <a:buChar char="•"/>
            </a:pPr>
            <a:r>
              <a:rPr lang="en-US" sz="1800" dirty="0"/>
              <a:t>Key Features</a:t>
            </a:r>
          </a:p>
          <a:p>
            <a:pPr marL="171450" indent="-171450">
              <a:buFont typeface="Arial" panose="020B0604020202020204" pitchFamily="34" charset="0"/>
              <a:buChar char="•"/>
            </a:pPr>
            <a:r>
              <a:rPr lang="en-US" sz="1800" dirty="0"/>
              <a:t>Console Programs </a:t>
            </a:r>
          </a:p>
        </p:txBody>
      </p:sp>
      <p:sp>
        <p:nvSpPr>
          <p:cNvPr id="4" name="Slide Number Placeholder 3"/>
          <p:cNvSpPr>
            <a:spLocks noGrp="1"/>
          </p:cNvSpPr>
          <p:nvPr>
            <p:ph type="sldNum" sz="quarter" idx="5"/>
          </p:nvPr>
        </p:nvSpPr>
        <p:spPr/>
        <p:txBody>
          <a:bodyPr/>
          <a:lstStyle/>
          <a:p>
            <a:fld id="{19817DC0-3EC5-40BC-B28C-D01EE3108888}" type="slidenum">
              <a:rPr lang="en-US" smtClean="0"/>
              <a:t>3</a:t>
            </a:fld>
            <a:endParaRPr lang="en-US"/>
          </a:p>
        </p:txBody>
      </p:sp>
    </p:spTree>
    <p:extLst>
      <p:ext uri="{BB962C8B-B14F-4D97-AF65-F5344CB8AC3E}">
        <p14:creationId xmlns:p14="http://schemas.microsoft.com/office/powerpoint/2010/main" val="303603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13</a:t>
            </a:fld>
            <a:endParaRPr lang="en-US"/>
          </a:p>
        </p:txBody>
      </p:sp>
    </p:spTree>
    <p:extLst>
      <p:ext uri="{BB962C8B-B14F-4D97-AF65-F5344CB8AC3E}">
        <p14:creationId xmlns:p14="http://schemas.microsoft.com/office/powerpoint/2010/main" val="50851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14</a:t>
            </a:fld>
            <a:endParaRPr lang="en-US"/>
          </a:p>
        </p:txBody>
      </p:sp>
    </p:spTree>
    <p:extLst>
      <p:ext uri="{BB962C8B-B14F-4D97-AF65-F5344CB8AC3E}">
        <p14:creationId xmlns:p14="http://schemas.microsoft.com/office/powerpoint/2010/main" val="123942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15</a:t>
            </a:fld>
            <a:endParaRPr lang="en-US"/>
          </a:p>
        </p:txBody>
      </p:sp>
    </p:spTree>
    <p:extLst>
      <p:ext uri="{BB962C8B-B14F-4D97-AF65-F5344CB8AC3E}">
        <p14:creationId xmlns:p14="http://schemas.microsoft.com/office/powerpoint/2010/main" val="12382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16</a:t>
            </a:fld>
            <a:endParaRPr lang="en-US"/>
          </a:p>
        </p:txBody>
      </p:sp>
    </p:spTree>
    <p:extLst>
      <p:ext uri="{BB962C8B-B14F-4D97-AF65-F5344CB8AC3E}">
        <p14:creationId xmlns:p14="http://schemas.microsoft.com/office/powerpoint/2010/main" val="373582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17</a:t>
            </a:fld>
            <a:endParaRPr lang="en-US"/>
          </a:p>
        </p:txBody>
      </p:sp>
    </p:spTree>
    <p:extLst>
      <p:ext uri="{BB962C8B-B14F-4D97-AF65-F5344CB8AC3E}">
        <p14:creationId xmlns:p14="http://schemas.microsoft.com/office/powerpoint/2010/main" val="91799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18</a:t>
            </a:fld>
            <a:endParaRPr lang="en-US"/>
          </a:p>
        </p:txBody>
      </p:sp>
    </p:spTree>
    <p:extLst>
      <p:ext uri="{BB962C8B-B14F-4D97-AF65-F5344CB8AC3E}">
        <p14:creationId xmlns:p14="http://schemas.microsoft.com/office/powerpoint/2010/main" val="3198475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19</a:t>
            </a:fld>
            <a:endParaRPr lang="en-US"/>
          </a:p>
        </p:txBody>
      </p:sp>
    </p:spTree>
    <p:extLst>
      <p:ext uri="{BB962C8B-B14F-4D97-AF65-F5344CB8AC3E}">
        <p14:creationId xmlns:p14="http://schemas.microsoft.com/office/powerpoint/2010/main" val="293696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20</a:t>
            </a:fld>
            <a:endParaRPr lang="en-US"/>
          </a:p>
        </p:txBody>
      </p:sp>
    </p:spTree>
    <p:extLst>
      <p:ext uri="{BB962C8B-B14F-4D97-AF65-F5344CB8AC3E}">
        <p14:creationId xmlns:p14="http://schemas.microsoft.com/office/powerpoint/2010/main" val="113383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21</a:t>
            </a:fld>
            <a:endParaRPr lang="en-US"/>
          </a:p>
        </p:txBody>
      </p:sp>
    </p:spTree>
    <p:extLst>
      <p:ext uri="{BB962C8B-B14F-4D97-AF65-F5344CB8AC3E}">
        <p14:creationId xmlns:p14="http://schemas.microsoft.com/office/powerpoint/2010/main" val="3480021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22</a:t>
            </a:fld>
            <a:endParaRPr lang="en-US"/>
          </a:p>
        </p:txBody>
      </p:sp>
    </p:spTree>
    <p:extLst>
      <p:ext uri="{BB962C8B-B14F-4D97-AF65-F5344CB8AC3E}">
        <p14:creationId xmlns:p14="http://schemas.microsoft.com/office/powerpoint/2010/main" val="85323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4</a:t>
            </a:fld>
            <a:endParaRPr lang="en-US"/>
          </a:p>
        </p:txBody>
      </p:sp>
    </p:spTree>
    <p:extLst>
      <p:ext uri="{BB962C8B-B14F-4D97-AF65-F5344CB8AC3E}">
        <p14:creationId xmlns:p14="http://schemas.microsoft.com/office/powerpoint/2010/main" val="57308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23</a:t>
            </a:fld>
            <a:endParaRPr lang="en-US"/>
          </a:p>
        </p:txBody>
      </p:sp>
    </p:spTree>
    <p:extLst>
      <p:ext uri="{BB962C8B-B14F-4D97-AF65-F5344CB8AC3E}">
        <p14:creationId xmlns:p14="http://schemas.microsoft.com/office/powerpoint/2010/main" val="2889062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24</a:t>
            </a:fld>
            <a:endParaRPr lang="en-US"/>
          </a:p>
        </p:txBody>
      </p:sp>
    </p:spTree>
    <p:extLst>
      <p:ext uri="{BB962C8B-B14F-4D97-AF65-F5344CB8AC3E}">
        <p14:creationId xmlns:p14="http://schemas.microsoft.com/office/powerpoint/2010/main" val="2574313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25</a:t>
            </a:fld>
            <a:endParaRPr lang="en-US"/>
          </a:p>
        </p:txBody>
      </p:sp>
    </p:spTree>
    <p:extLst>
      <p:ext uri="{BB962C8B-B14F-4D97-AF65-F5344CB8AC3E}">
        <p14:creationId xmlns:p14="http://schemas.microsoft.com/office/powerpoint/2010/main" val="2817551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26</a:t>
            </a:fld>
            <a:endParaRPr lang="en-US"/>
          </a:p>
        </p:txBody>
      </p:sp>
    </p:spTree>
    <p:extLst>
      <p:ext uri="{BB962C8B-B14F-4D97-AF65-F5344CB8AC3E}">
        <p14:creationId xmlns:p14="http://schemas.microsoft.com/office/powerpoint/2010/main" val="1839049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27</a:t>
            </a:fld>
            <a:endParaRPr lang="en-US"/>
          </a:p>
        </p:txBody>
      </p:sp>
    </p:spTree>
    <p:extLst>
      <p:ext uri="{BB962C8B-B14F-4D97-AF65-F5344CB8AC3E}">
        <p14:creationId xmlns:p14="http://schemas.microsoft.com/office/powerpoint/2010/main" val="58379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Lato" panose="020F0502020204030203"/>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5</a:t>
            </a:fld>
            <a:endParaRPr lang="en-US"/>
          </a:p>
        </p:txBody>
      </p:sp>
    </p:spTree>
    <p:extLst>
      <p:ext uri="{BB962C8B-B14F-4D97-AF65-F5344CB8AC3E}">
        <p14:creationId xmlns:p14="http://schemas.microsoft.com/office/powerpoint/2010/main" val="352819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Lato" panose="020F0502020204030203"/>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7</a:t>
            </a:fld>
            <a:endParaRPr lang="en-US"/>
          </a:p>
        </p:txBody>
      </p:sp>
    </p:spTree>
    <p:extLst>
      <p:ext uri="{BB962C8B-B14F-4D97-AF65-F5344CB8AC3E}">
        <p14:creationId xmlns:p14="http://schemas.microsoft.com/office/powerpoint/2010/main" val="85771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8</a:t>
            </a:fld>
            <a:endParaRPr lang="en-US"/>
          </a:p>
        </p:txBody>
      </p:sp>
    </p:spTree>
    <p:extLst>
      <p:ext uri="{BB962C8B-B14F-4D97-AF65-F5344CB8AC3E}">
        <p14:creationId xmlns:p14="http://schemas.microsoft.com/office/powerpoint/2010/main" val="150389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9</a:t>
            </a:fld>
            <a:endParaRPr lang="en-US"/>
          </a:p>
        </p:txBody>
      </p:sp>
    </p:spTree>
    <p:extLst>
      <p:ext uri="{BB962C8B-B14F-4D97-AF65-F5344CB8AC3E}">
        <p14:creationId xmlns:p14="http://schemas.microsoft.com/office/powerpoint/2010/main" val="131553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10</a:t>
            </a:fld>
            <a:endParaRPr lang="en-US"/>
          </a:p>
        </p:txBody>
      </p:sp>
    </p:spTree>
    <p:extLst>
      <p:ext uri="{BB962C8B-B14F-4D97-AF65-F5344CB8AC3E}">
        <p14:creationId xmlns:p14="http://schemas.microsoft.com/office/powerpoint/2010/main" val="202664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11</a:t>
            </a:fld>
            <a:endParaRPr lang="en-US"/>
          </a:p>
        </p:txBody>
      </p:sp>
    </p:spTree>
    <p:extLst>
      <p:ext uri="{BB962C8B-B14F-4D97-AF65-F5344CB8AC3E}">
        <p14:creationId xmlns:p14="http://schemas.microsoft.com/office/powerpoint/2010/main" val="44698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817DC0-3EC5-40BC-B28C-D01EE3108888}" type="slidenum">
              <a:rPr lang="en-US" smtClean="0"/>
              <a:t>12</a:t>
            </a:fld>
            <a:endParaRPr lang="en-US"/>
          </a:p>
        </p:txBody>
      </p:sp>
    </p:spTree>
    <p:extLst>
      <p:ext uri="{BB962C8B-B14F-4D97-AF65-F5344CB8AC3E}">
        <p14:creationId xmlns:p14="http://schemas.microsoft.com/office/powerpoint/2010/main" val="4275471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471408"/>
            <a:ext cx="10363200" cy="1470025"/>
          </a:xfrm>
        </p:spPr>
        <p:txBody>
          <a:bodyPr>
            <a:noAutofit/>
          </a:bodyPr>
          <a:lstStyle>
            <a:lvl1pPr>
              <a:defRPr sz="6000" b="0" i="0">
                <a:solidFill>
                  <a:schemeClr val="bg1"/>
                </a:solidFill>
                <a:latin typeface="Lato Hairline"/>
                <a:cs typeface="Lato Hairline"/>
              </a:defRPr>
            </a:lvl1pPr>
          </a:lstStyle>
          <a:p>
            <a:r>
              <a:rPr lang="fi-FI" dirty="0"/>
              <a:t>Muokkaa perustyylejä naps.</a:t>
            </a:r>
          </a:p>
        </p:txBody>
      </p:sp>
      <p:sp>
        <p:nvSpPr>
          <p:cNvPr id="3" name="Alaotsikko 2"/>
          <p:cNvSpPr>
            <a:spLocks noGrp="1"/>
          </p:cNvSpPr>
          <p:nvPr>
            <p:ph type="subTitle" idx="1"/>
          </p:nvPr>
        </p:nvSpPr>
        <p:spPr>
          <a:xfrm>
            <a:off x="914400" y="4227182"/>
            <a:ext cx="9448800" cy="1752600"/>
          </a:xfrm>
        </p:spPr>
        <p:txBody>
          <a:bodyPr>
            <a:normAutofit/>
          </a:bodyPr>
          <a:lstStyle>
            <a:lvl1pPr marL="0" indent="0" algn="l">
              <a:buNone/>
              <a:defRPr sz="2400" strike="noStrike">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4" name="Päivämäärän paikkamerkki 3"/>
          <p:cNvSpPr>
            <a:spLocks noGrp="1"/>
          </p:cNvSpPr>
          <p:nvPr>
            <p:ph type="dt" sz="half" idx="10"/>
          </p:nvPr>
        </p:nvSpPr>
        <p:spPr/>
        <p:txBody>
          <a:bodyPr/>
          <a:lstStyle/>
          <a:p>
            <a:fld id="{F18FD63B-E4DA-8B4D-8C23-7527ADD7EE3E}" type="datetimeFigureOut">
              <a:rPr lang="fi-FI" smtClean="0"/>
              <a:t>11.2.2021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1C7665C-A0FF-6D45-A447-19B8BCF8E715}" type="slidenum">
              <a:rPr lang="fi-FI" smtClean="0"/>
              <a:t>‹#›</a:t>
            </a:fld>
            <a:endParaRPr lang="fi-FI"/>
          </a:p>
        </p:txBody>
      </p:sp>
      <p:pic>
        <p:nvPicPr>
          <p:cNvPr id="9" name="Picture 8">
            <a:extLst>
              <a:ext uri="{FF2B5EF4-FFF2-40B4-BE49-F238E27FC236}">
                <a16:creationId xmlns:a16="http://schemas.microsoft.com/office/drawing/2014/main" id="{2A6657DE-965A-4E32-8DE2-F226183DB89F}"/>
              </a:ext>
            </a:extLst>
          </p:cNvPr>
          <p:cNvPicPr>
            <a:picLocks noChangeAspect="1"/>
          </p:cNvPicPr>
          <p:nvPr userDrawn="1"/>
        </p:nvPicPr>
        <p:blipFill>
          <a:blip r:embed="rId3"/>
          <a:stretch>
            <a:fillRect/>
          </a:stretch>
        </p:blipFill>
        <p:spPr>
          <a:xfrm>
            <a:off x="8959850" y="503695"/>
            <a:ext cx="2400300" cy="1257300"/>
          </a:xfrm>
          <a:prstGeom prst="rect">
            <a:avLst/>
          </a:prstGeom>
        </p:spPr>
      </p:pic>
      <p:pic>
        <p:nvPicPr>
          <p:cNvPr id="8" name="Picture 7">
            <a:extLst>
              <a:ext uri="{FF2B5EF4-FFF2-40B4-BE49-F238E27FC236}">
                <a16:creationId xmlns:a16="http://schemas.microsoft.com/office/drawing/2014/main" id="{A11E3DD3-3299-4BE1-B1BD-0F21C63A6F95}"/>
              </a:ext>
            </a:extLst>
          </p:cNvPr>
          <p:cNvPicPr>
            <a:picLocks noChangeAspect="1"/>
          </p:cNvPicPr>
          <p:nvPr userDrawn="1"/>
        </p:nvPicPr>
        <p:blipFill>
          <a:blip r:embed="rId4"/>
          <a:stretch>
            <a:fillRect/>
          </a:stretch>
        </p:blipFill>
        <p:spPr>
          <a:xfrm>
            <a:off x="9604334" y="356205"/>
            <a:ext cx="1978066" cy="1257300"/>
          </a:xfrm>
          <a:prstGeom prst="rect">
            <a:avLst/>
          </a:prstGeom>
        </p:spPr>
      </p:pic>
    </p:spTree>
    <p:extLst>
      <p:ext uri="{BB962C8B-B14F-4D97-AF65-F5344CB8AC3E}">
        <p14:creationId xmlns:p14="http://schemas.microsoft.com/office/powerpoint/2010/main" val="203496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18FD63B-E4DA-8B4D-8C23-7527ADD7EE3E}" type="datetimeFigureOut">
              <a:rPr lang="fi-FI" smtClean="0"/>
              <a:t>11.2.2021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1C7665C-A0FF-6D45-A447-19B8BCF8E715}" type="slidenum">
              <a:rPr lang="fi-FI" smtClean="0"/>
              <a:t>‹#›</a:t>
            </a:fld>
            <a:endParaRPr lang="fi-FI"/>
          </a:p>
        </p:txBody>
      </p:sp>
      <p:pic>
        <p:nvPicPr>
          <p:cNvPr id="8" name="Picture 7">
            <a:extLst>
              <a:ext uri="{FF2B5EF4-FFF2-40B4-BE49-F238E27FC236}">
                <a16:creationId xmlns:a16="http://schemas.microsoft.com/office/drawing/2014/main" id="{11A17AC3-8BD5-41AB-9642-E1067BAA637B}"/>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742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ad of life, valkoin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1845589"/>
            <a:ext cx="10972800" cy="1143000"/>
          </a:xfrm>
        </p:spPr>
        <p:txBody>
          <a:bodyPr>
            <a:noAutofit/>
          </a:bodyPr>
          <a:lstStyle>
            <a:lvl1pPr>
              <a:defRPr sz="6000">
                <a:solidFill>
                  <a:schemeClr val="accent1"/>
                </a:solidFill>
              </a:defRPr>
            </a:lvl1pPr>
          </a:lstStyle>
          <a:p>
            <a:r>
              <a:rPr lang="fi-FI" dirty="0"/>
              <a:t>Muokkaa perustyylejä naps.</a:t>
            </a:r>
          </a:p>
        </p:txBody>
      </p:sp>
      <p:sp>
        <p:nvSpPr>
          <p:cNvPr id="3" name="Päivämäärän paikkamerkki 2"/>
          <p:cNvSpPr>
            <a:spLocks noGrp="1"/>
          </p:cNvSpPr>
          <p:nvPr>
            <p:ph type="dt" sz="half" idx="10"/>
          </p:nvPr>
        </p:nvSpPr>
        <p:spPr/>
        <p:txBody>
          <a:bodyPr/>
          <a:lstStyle/>
          <a:p>
            <a:fld id="{F18FD63B-E4DA-8B4D-8C23-7527ADD7EE3E}" type="datetimeFigureOut">
              <a:rPr lang="fi-FI" smtClean="0"/>
              <a:t>11.2.2021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1C7665C-A0FF-6D45-A447-19B8BCF8E715}" type="slidenum">
              <a:rPr lang="fi-FI" smtClean="0"/>
              <a:t>‹#›</a:t>
            </a:fld>
            <a:endParaRPr lang="fi-FI"/>
          </a:p>
        </p:txBody>
      </p:sp>
    </p:spTree>
    <p:extLst>
      <p:ext uri="{BB962C8B-B14F-4D97-AF65-F5344CB8AC3E}">
        <p14:creationId xmlns:p14="http://schemas.microsoft.com/office/powerpoint/2010/main" val="1877887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ad of life, sinin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lvl1pPr>
              <a:defRPr sz="6000" b="0" i="0">
                <a:solidFill>
                  <a:srgbClr val="FFFFFF"/>
                </a:solidFill>
                <a:latin typeface="Lato Hairline"/>
                <a:cs typeface="Lato Hairline"/>
              </a:defRPr>
            </a:lvl1pPr>
          </a:lstStyle>
          <a:p>
            <a:r>
              <a:rPr lang="fi-FI" dirty="0"/>
              <a:t>Muokkaa perustyylejä naps.</a:t>
            </a:r>
          </a:p>
        </p:txBody>
      </p:sp>
      <p:sp>
        <p:nvSpPr>
          <p:cNvPr id="3" name="Päivämäärän paikkamerkki 2"/>
          <p:cNvSpPr>
            <a:spLocks noGrp="1"/>
          </p:cNvSpPr>
          <p:nvPr>
            <p:ph type="dt" sz="half" idx="10"/>
          </p:nvPr>
        </p:nvSpPr>
        <p:spPr/>
        <p:txBody>
          <a:bodyPr/>
          <a:lstStyle/>
          <a:p>
            <a:fld id="{F18FD63B-E4DA-8B4D-8C23-7527ADD7EE3E}" type="datetimeFigureOut">
              <a:rPr lang="fi-FI" smtClean="0"/>
              <a:t>11.2.2021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1C7665C-A0FF-6D45-A447-19B8BCF8E715}" type="slidenum">
              <a:rPr lang="fi-FI" smtClean="0"/>
              <a:t>‹#›</a:t>
            </a:fld>
            <a:endParaRPr lang="fi-FI"/>
          </a:p>
        </p:txBody>
      </p:sp>
      <p:sp>
        <p:nvSpPr>
          <p:cNvPr id="7" name="Sisällön paikkamerkki 6"/>
          <p:cNvSpPr>
            <a:spLocks noGrp="1"/>
          </p:cNvSpPr>
          <p:nvPr>
            <p:ph sz="quarter" idx="13"/>
          </p:nvPr>
        </p:nvSpPr>
        <p:spPr>
          <a:xfrm>
            <a:off x="609600" y="2527301"/>
            <a:ext cx="10972800" cy="2105451"/>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08406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äliotsikk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noAutofit/>
          </a:bodyPr>
          <a:lstStyle>
            <a:lvl1pPr>
              <a:defRPr sz="6000" b="0" i="0">
                <a:solidFill>
                  <a:schemeClr val="bg1"/>
                </a:solidFill>
                <a:latin typeface="Lato Hairline"/>
                <a:cs typeface="Lato Hairline"/>
              </a:defRPr>
            </a:lvl1pPr>
          </a:lstStyle>
          <a:p>
            <a:r>
              <a:rPr lang="fi-FI" dirty="0"/>
              <a:t>Muokkaa perustyylejä naps.</a:t>
            </a:r>
          </a:p>
        </p:txBody>
      </p:sp>
      <p:sp>
        <p:nvSpPr>
          <p:cNvPr id="3" name="Alaotsikko 2"/>
          <p:cNvSpPr>
            <a:spLocks noGrp="1"/>
          </p:cNvSpPr>
          <p:nvPr>
            <p:ph type="subTitle" idx="1"/>
          </p:nvPr>
        </p:nvSpPr>
        <p:spPr>
          <a:xfrm>
            <a:off x="914400" y="3886200"/>
            <a:ext cx="9448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4" name="Päivämäärän paikkamerkki 3"/>
          <p:cNvSpPr>
            <a:spLocks noGrp="1"/>
          </p:cNvSpPr>
          <p:nvPr>
            <p:ph type="dt" sz="half" idx="10"/>
          </p:nvPr>
        </p:nvSpPr>
        <p:spPr/>
        <p:txBody>
          <a:bodyPr/>
          <a:lstStyle/>
          <a:p>
            <a:fld id="{F18FD63B-E4DA-8B4D-8C23-7527ADD7EE3E}" type="datetimeFigureOut">
              <a:rPr lang="fi-FI" smtClean="0"/>
              <a:t>11.2.2021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1C7665C-A0FF-6D45-A447-19B8BCF8E715}" type="slidenum">
              <a:rPr lang="fi-FI" smtClean="0"/>
              <a:t>‹#›</a:t>
            </a:fld>
            <a:endParaRPr lang="fi-FI"/>
          </a:p>
        </p:txBody>
      </p:sp>
    </p:spTree>
    <p:extLst>
      <p:ext uri="{BB962C8B-B14F-4D97-AF65-F5344CB8AC3E}">
        <p14:creationId xmlns:p14="http://schemas.microsoft.com/office/powerpoint/2010/main" val="217916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46062"/>
            <a:ext cx="11036174" cy="1143000"/>
          </a:xfrm>
        </p:spPr>
        <p:txBody>
          <a:bodyPr/>
          <a:lstStyle>
            <a:lvl1pPr algn="l">
              <a:defRPr/>
            </a:lvl1pPr>
          </a:lstStyle>
          <a:p>
            <a:r>
              <a:rPr lang="fi-FI" dirty="0"/>
              <a:t>Muokkaa perustyylejä naps.</a:t>
            </a:r>
          </a:p>
        </p:txBody>
      </p:sp>
      <p:sp>
        <p:nvSpPr>
          <p:cNvPr id="3" name="Sisällön paikkamerkki 2"/>
          <p:cNvSpPr>
            <a:spLocks noGrp="1"/>
          </p:cNvSpPr>
          <p:nvPr>
            <p:ph idx="1"/>
          </p:nvPr>
        </p:nvSpPr>
        <p:spPr>
          <a:xfrm>
            <a:off x="609600" y="1837853"/>
            <a:ext cx="11099548" cy="42883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Picture 6">
            <a:extLst>
              <a:ext uri="{FF2B5EF4-FFF2-40B4-BE49-F238E27FC236}">
                <a16:creationId xmlns:a16="http://schemas.microsoft.com/office/drawing/2014/main" id="{C9D6DB68-F587-4826-86A9-5FA79F871925}"/>
              </a:ext>
            </a:extLst>
          </p:cNvPr>
          <p:cNvPicPr>
            <a:picLocks noChangeAspect="1"/>
          </p:cNvPicPr>
          <p:nvPr userDrawn="1"/>
        </p:nvPicPr>
        <p:blipFill>
          <a:blip r:embed="rId2"/>
          <a:stretch>
            <a:fillRect/>
          </a:stretch>
        </p:blipFill>
        <p:spPr>
          <a:xfrm>
            <a:off x="9102457" y="246062"/>
            <a:ext cx="2714625" cy="971550"/>
          </a:xfrm>
          <a:prstGeom prst="rect">
            <a:avLst/>
          </a:prstGeom>
        </p:spPr>
      </p:pic>
      <p:pic>
        <p:nvPicPr>
          <p:cNvPr id="9" name="Picture 8">
            <a:extLst>
              <a:ext uri="{FF2B5EF4-FFF2-40B4-BE49-F238E27FC236}">
                <a16:creationId xmlns:a16="http://schemas.microsoft.com/office/drawing/2014/main" id="{3098D060-5145-47AD-8848-EFE5B253148D}"/>
              </a:ext>
            </a:extLst>
          </p:cNvPr>
          <p:cNvPicPr>
            <a:picLocks noChangeAspect="1"/>
          </p:cNvPicPr>
          <p:nvPr userDrawn="1"/>
        </p:nvPicPr>
        <p:blipFill>
          <a:blip r:embed="rId3"/>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260067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sininen taus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fi-FI" dirty="0"/>
              <a:t>Muokkaa perustyylejä naps.</a:t>
            </a:r>
          </a:p>
        </p:txBody>
      </p:sp>
      <p:sp>
        <p:nvSpPr>
          <p:cNvPr id="3" name="Sisällön paikkamerkki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F18FD63B-E4DA-8B4D-8C23-7527ADD7EE3E}" type="datetimeFigureOut">
              <a:rPr lang="fi-FI" smtClean="0"/>
              <a:t>11.2.2021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1C7665C-A0FF-6D45-A447-19B8BCF8E715}" type="slidenum">
              <a:rPr lang="fi-FI" smtClean="0"/>
              <a:t>‹#›</a:t>
            </a:fld>
            <a:endParaRPr lang="fi-FI"/>
          </a:p>
        </p:txBody>
      </p:sp>
    </p:spTree>
    <p:extLst>
      <p:ext uri="{BB962C8B-B14F-4D97-AF65-F5344CB8AC3E}">
        <p14:creationId xmlns:p14="http://schemas.microsoft.com/office/powerpoint/2010/main" val="49746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609600" y="232941"/>
            <a:ext cx="10972800" cy="1143000"/>
          </a:xfrm>
        </p:spPr>
        <p:txBody>
          <a:bodyPr/>
          <a:lstStyle/>
          <a:p>
            <a:r>
              <a:rPr lang="fi-FI"/>
              <a:t>Muokkaa perustyylejä naps.</a:t>
            </a:r>
          </a:p>
        </p:txBody>
      </p:sp>
      <p:sp>
        <p:nvSpPr>
          <p:cNvPr id="3" name="Sisällön paikkamerkki 2"/>
          <p:cNvSpPr>
            <a:spLocks noGrp="1"/>
          </p:cNvSpPr>
          <p:nvPr>
            <p:ph sz="half" idx="1"/>
          </p:nvPr>
        </p:nvSpPr>
        <p:spPr>
          <a:xfrm>
            <a:off x="609600" y="1692998"/>
            <a:ext cx="5384800" cy="4433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97600" y="1692998"/>
            <a:ext cx="5384800" cy="4433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087E7923-90D5-41BC-987E-68CC0832DD67}"/>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184640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1" y="318697"/>
            <a:ext cx="10972800" cy="1143000"/>
          </a:xfrm>
        </p:spPr>
        <p:txBody>
          <a:bodyPr/>
          <a:lstStyle>
            <a:lvl1pPr>
              <a:defRPr/>
            </a:lvl1pPr>
          </a:lstStyle>
          <a:p>
            <a:r>
              <a:rPr lang="fi-FI" dirty="0"/>
              <a:t>Muokkaa perustyylejä naps.</a:t>
            </a:r>
          </a:p>
        </p:txBody>
      </p:sp>
      <p:sp>
        <p:nvSpPr>
          <p:cNvPr id="3" name="Tekstin paikkamerkki 2"/>
          <p:cNvSpPr>
            <a:spLocks noGrp="1"/>
          </p:cNvSpPr>
          <p:nvPr>
            <p:ph type="body" idx="1"/>
          </p:nvPr>
        </p:nvSpPr>
        <p:spPr>
          <a:xfrm>
            <a:off x="609600" y="170784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09600" y="2356900"/>
            <a:ext cx="5386917" cy="376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193368" y="1717137"/>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356900"/>
            <a:ext cx="5389033" cy="3769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18FD63B-E4DA-8B4D-8C23-7527ADD7EE3E}" type="datetimeFigureOut">
              <a:rPr lang="fi-FI" smtClean="0"/>
              <a:t>11.2.2021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1C7665C-A0FF-6D45-A447-19B8BCF8E715}" type="slidenum">
              <a:rPr lang="fi-FI" smtClean="0"/>
              <a:t>‹#›</a:t>
            </a:fld>
            <a:endParaRPr lang="fi-FI"/>
          </a:p>
        </p:txBody>
      </p:sp>
      <p:pic>
        <p:nvPicPr>
          <p:cNvPr id="10" name="Picture 9">
            <a:extLst>
              <a:ext uri="{FF2B5EF4-FFF2-40B4-BE49-F238E27FC236}">
                <a16:creationId xmlns:a16="http://schemas.microsoft.com/office/drawing/2014/main" id="{3676FBDD-CD13-4376-924A-C85A878A234D}"/>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423818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672974" y="214729"/>
            <a:ext cx="10972800" cy="1143000"/>
          </a:xfrm>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F18FD63B-E4DA-8B4D-8C23-7527ADD7EE3E}" type="datetimeFigureOut">
              <a:rPr lang="fi-FI" smtClean="0"/>
              <a:t>11.2.2021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1C7665C-A0FF-6D45-A447-19B8BCF8E715}" type="slidenum">
              <a:rPr lang="fi-FI" smtClean="0"/>
              <a:t>‹#›</a:t>
            </a:fld>
            <a:endParaRPr lang="fi-FI"/>
          </a:p>
        </p:txBody>
      </p:sp>
      <p:pic>
        <p:nvPicPr>
          <p:cNvPr id="6" name="Picture 5">
            <a:extLst>
              <a:ext uri="{FF2B5EF4-FFF2-40B4-BE49-F238E27FC236}">
                <a16:creationId xmlns:a16="http://schemas.microsoft.com/office/drawing/2014/main" id="{61A6F6C7-F0D2-40F3-9010-EAC306EA27CB}"/>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173506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18FD63B-E4DA-8B4D-8C23-7527ADD7EE3E}" type="datetimeFigureOut">
              <a:rPr lang="fi-FI" smtClean="0"/>
              <a:t>11.2.2021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1C7665C-A0FF-6D45-A447-19B8BCF8E715}" type="slidenum">
              <a:rPr lang="fi-FI" smtClean="0"/>
              <a:t>‹#›</a:t>
            </a:fld>
            <a:endParaRPr lang="fi-FI"/>
          </a:p>
        </p:txBody>
      </p:sp>
      <p:pic>
        <p:nvPicPr>
          <p:cNvPr id="5" name="Picture 4">
            <a:extLst>
              <a:ext uri="{FF2B5EF4-FFF2-40B4-BE49-F238E27FC236}">
                <a16:creationId xmlns:a16="http://schemas.microsoft.com/office/drawing/2014/main" id="{B01218A4-E7F9-4D35-B047-6C30C87BF2ED}"/>
              </a:ext>
            </a:extLst>
          </p:cNvPr>
          <p:cNvPicPr>
            <a:picLocks noChangeAspect="1"/>
          </p:cNvPicPr>
          <p:nvPr userDrawn="1"/>
        </p:nvPicPr>
        <p:blipFill>
          <a:blip r:embed="rId3"/>
          <a:stretch>
            <a:fillRect/>
          </a:stretch>
        </p:blipFill>
        <p:spPr>
          <a:xfrm>
            <a:off x="2810440" y="3856305"/>
            <a:ext cx="6915150" cy="1390650"/>
          </a:xfrm>
          <a:prstGeom prst="rect">
            <a:avLst/>
          </a:prstGeom>
        </p:spPr>
      </p:pic>
    </p:spTree>
    <p:extLst>
      <p:ext uri="{BB962C8B-B14F-4D97-AF65-F5344CB8AC3E}">
        <p14:creationId xmlns:p14="http://schemas.microsoft.com/office/powerpoint/2010/main" val="137397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1435100"/>
            <a:ext cx="4011084" cy="1162050"/>
          </a:xfrm>
        </p:spPr>
        <p:txBody>
          <a:bodyPr anchor="b"/>
          <a:lstStyle>
            <a:lvl1pPr algn="l">
              <a:defRPr sz="2000" b="1"/>
            </a:lvl1pPr>
          </a:lstStyle>
          <a:p>
            <a:r>
              <a:rPr lang="fi-FI" dirty="0"/>
              <a:t>Muokkaa perustyylejä naps.</a:t>
            </a:r>
          </a:p>
        </p:txBody>
      </p:sp>
      <p:sp>
        <p:nvSpPr>
          <p:cNvPr id="3" name="Sisällön paikkamerkki 2"/>
          <p:cNvSpPr>
            <a:spLocks noGrp="1"/>
          </p:cNvSpPr>
          <p:nvPr>
            <p:ph idx="1"/>
          </p:nvPr>
        </p:nvSpPr>
        <p:spPr>
          <a:xfrm>
            <a:off x="4766733" y="1435101"/>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609601" y="2692641"/>
            <a:ext cx="4011084" cy="3433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F18FD63B-E4DA-8B4D-8C23-7527ADD7EE3E}" type="datetimeFigureOut">
              <a:rPr lang="fi-FI" smtClean="0"/>
              <a:t>11.2.2021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1C7665C-A0FF-6D45-A447-19B8BCF8E715}" type="slidenum">
              <a:rPr lang="fi-FI" smtClean="0"/>
              <a:t>‹#›</a:t>
            </a:fld>
            <a:endParaRPr lang="fi-FI"/>
          </a:p>
        </p:txBody>
      </p:sp>
      <p:pic>
        <p:nvPicPr>
          <p:cNvPr id="9" name="Picture 8">
            <a:extLst>
              <a:ext uri="{FF2B5EF4-FFF2-40B4-BE49-F238E27FC236}">
                <a16:creationId xmlns:a16="http://schemas.microsoft.com/office/drawing/2014/main" id="{381DF88C-E165-48AD-A165-6C10D0631C64}"/>
              </a:ext>
            </a:extLst>
          </p:cNvPr>
          <p:cNvPicPr>
            <a:picLocks noChangeAspect="1"/>
          </p:cNvPicPr>
          <p:nvPr userDrawn="1"/>
        </p:nvPicPr>
        <p:blipFill>
          <a:blip r:embed="rId2"/>
          <a:stretch>
            <a:fillRect/>
          </a:stretch>
        </p:blipFill>
        <p:spPr>
          <a:xfrm>
            <a:off x="9995734" y="354846"/>
            <a:ext cx="1650040" cy="862766"/>
          </a:xfrm>
          <a:prstGeom prst="rect">
            <a:avLst/>
          </a:prstGeom>
        </p:spPr>
      </p:pic>
    </p:spTree>
    <p:extLst>
      <p:ext uri="{BB962C8B-B14F-4D97-AF65-F5344CB8AC3E}">
        <p14:creationId xmlns:p14="http://schemas.microsoft.com/office/powerpoint/2010/main" val="406710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1274089"/>
            <a:ext cx="109728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2657365"/>
            <a:ext cx="10972800" cy="346879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FD63B-E4DA-8B4D-8C23-7527ADD7EE3E}" type="datetimeFigureOut">
              <a:rPr lang="fi-FI" smtClean="0"/>
              <a:t>11.2.2021</a:t>
            </a:fld>
            <a:endParaRPr lang="fi-FI"/>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7665C-A0FF-6D45-A447-19B8BCF8E715}" type="slidenum">
              <a:rPr lang="fi-FI" smtClean="0"/>
              <a:t>‹#›</a:t>
            </a:fld>
            <a:endParaRPr lang="fi-FI"/>
          </a:p>
        </p:txBody>
      </p:sp>
    </p:spTree>
    <p:extLst>
      <p:ext uri="{BB962C8B-B14F-4D97-AF65-F5344CB8AC3E}">
        <p14:creationId xmlns:p14="http://schemas.microsoft.com/office/powerpoint/2010/main" val="39372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Light"/>
          <a:ea typeface="+mn-ea"/>
          <a:cs typeface="Lato Light"/>
        </a:defRPr>
      </a:lvl1pPr>
      <a:lvl2pPr marL="742950" indent="-285750" algn="l" defTabSz="457200" rtl="0" eaLnBrk="1" latinLnBrk="0" hangingPunct="1">
        <a:spcBef>
          <a:spcPct val="20000"/>
        </a:spcBef>
        <a:buFont typeface="Arial"/>
        <a:buChar char="–"/>
        <a:defRPr sz="2800" b="0" i="0" kern="1200">
          <a:solidFill>
            <a:schemeClr val="tx1"/>
          </a:solidFill>
          <a:latin typeface="Lato Light"/>
          <a:ea typeface="+mn-ea"/>
          <a:cs typeface="Lato Light"/>
        </a:defRPr>
      </a:lvl2pPr>
      <a:lvl3pPr marL="1143000" indent="-228600" algn="l" defTabSz="457200" rtl="0" eaLnBrk="1" latinLnBrk="0" hangingPunct="1">
        <a:spcBef>
          <a:spcPct val="20000"/>
        </a:spcBef>
        <a:buFont typeface="Arial"/>
        <a:buChar char="•"/>
        <a:defRPr sz="2400" b="0" i="0" kern="1200">
          <a:solidFill>
            <a:schemeClr val="tx1"/>
          </a:solidFill>
          <a:latin typeface="Lato Light"/>
          <a:ea typeface="+mn-ea"/>
          <a:cs typeface="Lato Light"/>
        </a:defRPr>
      </a:lvl3pPr>
      <a:lvl4pPr marL="16002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4pPr>
      <a:lvl5pPr marL="20574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5F581-AB1F-45FE-9001-098C4DC27424}"/>
              </a:ext>
            </a:extLst>
          </p:cNvPr>
          <p:cNvSpPr txBox="1">
            <a:spLocks noGrp="1"/>
          </p:cNvSpPr>
          <p:nvPr>
            <p:ph type="ctrTitle"/>
          </p:nvPr>
        </p:nvSpPr>
        <p:spPr>
          <a:xfrm>
            <a:off x="0" y="2828835"/>
            <a:ext cx="12192000" cy="1200329"/>
          </a:xfrm>
          <a:prstGeom prst="rect">
            <a:avLst/>
          </a:prstGeom>
          <a:noFill/>
        </p:spPr>
        <p:txBody>
          <a:bodyPr wrap="square" rtlCol="0">
            <a:spAutoFit/>
          </a:bodyPr>
          <a:lstStyle/>
          <a:p>
            <a:pPr algn="ctr"/>
            <a:r>
              <a:rPr lang="en-US" sz="7200" dirty="0" err="1">
                <a:solidFill>
                  <a:schemeClr val="bg1"/>
                </a:solidFill>
                <a:latin typeface="Lato" panose="020F0502020204030203" pitchFamily="34" charset="0"/>
                <a:cs typeface="Gotham Thin"/>
              </a:rPr>
              <a:t>Landice</a:t>
            </a:r>
            <a:endParaRPr lang="en-US" sz="7200" dirty="0">
              <a:solidFill>
                <a:schemeClr val="bg1"/>
              </a:solidFill>
              <a:latin typeface="Lato" panose="020F0502020204030203" pitchFamily="34" charset="0"/>
              <a:cs typeface="Gotham Book"/>
            </a:endParaRPr>
          </a:p>
        </p:txBody>
      </p:sp>
    </p:spTree>
    <p:extLst>
      <p:ext uri="{BB962C8B-B14F-4D97-AF65-F5344CB8AC3E}">
        <p14:creationId xmlns:p14="http://schemas.microsoft.com/office/powerpoint/2010/main" val="261545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Cardio Display Features</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430231"/>
            <a:ext cx="11283373" cy="726497"/>
          </a:xfrm>
        </p:spPr>
        <p:txBody>
          <a:bodyPr>
            <a:noAutofit/>
          </a:bodyPr>
          <a:lstStyle/>
          <a:p>
            <a:pPr marL="0" indent="0">
              <a:lnSpc>
                <a:spcPct val="110000"/>
              </a:lnSpc>
              <a:buNone/>
            </a:pPr>
            <a:r>
              <a:rPr lang="en-US" sz="1900" dirty="0">
                <a:latin typeface="Lato" panose="020F0502020204030203"/>
              </a:rPr>
              <a:t>Workout information is provided on the Personalized Stats, Track, Statistics, and Heart Rate screens. To toggle between these screens during your workout, press </a:t>
            </a:r>
            <a:r>
              <a:rPr lang="en-US" sz="1900" b="1" dirty="0">
                <a:latin typeface="Lato" panose="020F0502020204030203"/>
              </a:rPr>
              <a:t>ENTER</a:t>
            </a:r>
            <a:r>
              <a:rPr lang="en-US" sz="1900" dirty="0">
                <a:latin typeface="Lato" panose="020F0502020204030203"/>
              </a:rPr>
              <a:t> or use the arrow keys.</a:t>
            </a:r>
          </a:p>
        </p:txBody>
      </p:sp>
      <p:sp>
        <p:nvSpPr>
          <p:cNvPr id="8" name="TextBox 7">
            <a:extLst>
              <a:ext uri="{FF2B5EF4-FFF2-40B4-BE49-F238E27FC236}">
                <a16:creationId xmlns:a16="http://schemas.microsoft.com/office/drawing/2014/main" id="{61BADC79-FD5C-4014-8225-F9B8B39619A4}"/>
              </a:ext>
            </a:extLst>
          </p:cNvPr>
          <p:cNvSpPr txBox="1"/>
          <p:nvPr/>
        </p:nvSpPr>
        <p:spPr>
          <a:xfrm flipH="1">
            <a:off x="8137168" y="4072807"/>
            <a:ext cx="1413644" cy="369332"/>
          </a:xfrm>
          <a:prstGeom prst="rect">
            <a:avLst/>
          </a:prstGeom>
          <a:noFill/>
        </p:spPr>
        <p:txBody>
          <a:bodyPr wrap="square" rtlCol="0">
            <a:spAutoFit/>
          </a:bodyPr>
          <a:lstStyle/>
          <a:p>
            <a:pPr algn="ctr"/>
            <a:r>
              <a:rPr lang="en-US" dirty="0"/>
              <a:t>Track Screen</a:t>
            </a:r>
          </a:p>
        </p:txBody>
      </p:sp>
      <p:sp>
        <p:nvSpPr>
          <p:cNvPr id="9" name="TextBox 8">
            <a:extLst>
              <a:ext uri="{FF2B5EF4-FFF2-40B4-BE49-F238E27FC236}">
                <a16:creationId xmlns:a16="http://schemas.microsoft.com/office/drawing/2014/main" id="{81D61C56-3DBD-42DE-B31D-D10A4CDAD468}"/>
              </a:ext>
            </a:extLst>
          </p:cNvPr>
          <p:cNvSpPr txBox="1"/>
          <p:nvPr/>
        </p:nvSpPr>
        <p:spPr>
          <a:xfrm flipH="1">
            <a:off x="2395376" y="4085419"/>
            <a:ext cx="2030332" cy="369332"/>
          </a:xfrm>
          <a:prstGeom prst="rect">
            <a:avLst/>
          </a:prstGeom>
          <a:noFill/>
        </p:spPr>
        <p:txBody>
          <a:bodyPr wrap="square" rtlCol="0">
            <a:spAutoFit/>
          </a:bodyPr>
          <a:lstStyle/>
          <a:p>
            <a:pPr algn="ctr"/>
            <a:r>
              <a:rPr lang="en-US" dirty="0"/>
              <a:t>Personalized Stats</a:t>
            </a:r>
          </a:p>
        </p:txBody>
      </p:sp>
      <p:sp>
        <p:nvSpPr>
          <p:cNvPr id="17" name="TextBox 16">
            <a:extLst>
              <a:ext uri="{FF2B5EF4-FFF2-40B4-BE49-F238E27FC236}">
                <a16:creationId xmlns:a16="http://schemas.microsoft.com/office/drawing/2014/main" id="{5725ABD0-3805-4C76-B223-49881B9AD185}"/>
              </a:ext>
            </a:extLst>
          </p:cNvPr>
          <p:cNvSpPr txBox="1"/>
          <p:nvPr/>
        </p:nvSpPr>
        <p:spPr>
          <a:xfrm flipH="1">
            <a:off x="2547022" y="6450832"/>
            <a:ext cx="1727040" cy="369332"/>
          </a:xfrm>
          <a:prstGeom prst="rect">
            <a:avLst/>
          </a:prstGeom>
          <a:noFill/>
        </p:spPr>
        <p:txBody>
          <a:bodyPr wrap="square" rtlCol="0">
            <a:spAutoFit/>
          </a:bodyPr>
          <a:lstStyle/>
          <a:p>
            <a:pPr algn="ctr"/>
            <a:r>
              <a:rPr lang="en-US" dirty="0"/>
              <a:t>Statistics Screen</a:t>
            </a:r>
          </a:p>
        </p:txBody>
      </p:sp>
      <p:sp>
        <p:nvSpPr>
          <p:cNvPr id="18" name="TextBox 17">
            <a:extLst>
              <a:ext uri="{FF2B5EF4-FFF2-40B4-BE49-F238E27FC236}">
                <a16:creationId xmlns:a16="http://schemas.microsoft.com/office/drawing/2014/main" id="{C3864AE5-EA7C-4140-A600-C8FC8C43C98C}"/>
              </a:ext>
            </a:extLst>
          </p:cNvPr>
          <p:cNvSpPr txBox="1"/>
          <p:nvPr/>
        </p:nvSpPr>
        <p:spPr>
          <a:xfrm flipH="1">
            <a:off x="7867645" y="6446096"/>
            <a:ext cx="1952689" cy="369332"/>
          </a:xfrm>
          <a:prstGeom prst="rect">
            <a:avLst/>
          </a:prstGeom>
          <a:noFill/>
        </p:spPr>
        <p:txBody>
          <a:bodyPr wrap="square" rtlCol="0">
            <a:spAutoFit/>
          </a:bodyPr>
          <a:lstStyle/>
          <a:p>
            <a:pPr algn="ctr"/>
            <a:r>
              <a:rPr lang="en-US" dirty="0"/>
              <a:t>Heart Rate Screen</a:t>
            </a:r>
          </a:p>
        </p:txBody>
      </p:sp>
      <p:pic>
        <p:nvPicPr>
          <p:cNvPr id="20" name="Picture 19">
            <a:extLst>
              <a:ext uri="{FF2B5EF4-FFF2-40B4-BE49-F238E27FC236}">
                <a16:creationId xmlns:a16="http://schemas.microsoft.com/office/drawing/2014/main" id="{72F5BC69-21AB-46F7-BE1A-C2828C754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781" y="4669583"/>
            <a:ext cx="3019354" cy="1814351"/>
          </a:xfrm>
          <a:prstGeom prst="rect">
            <a:avLst/>
          </a:prstGeom>
        </p:spPr>
      </p:pic>
      <p:pic>
        <p:nvPicPr>
          <p:cNvPr id="22" name="Picture 21">
            <a:extLst>
              <a:ext uri="{FF2B5EF4-FFF2-40B4-BE49-F238E27FC236}">
                <a16:creationId xmlns:a16="http://schemas.microsoft.com/office/drawing/2014/main" id="{6C4D00E7-EBB2-4FCE-8115-56EBD0FF6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863" y="2295870"/>
            <a:ext cx="3019354" cy="1814351"/>
          </a:xfrm>
          <a:prstGeom prst="rect">
            <a:avLst/>
          </a:prstGeom>
        </p:spPr>
      </p:pic>
      <p:pic>
        <p:nvPicPr>
          <p:cNvPr id="24" name="Picture 23">
            <a:extLst>
              <a:ext uri="{FF2B5EF4-FFF2-40B4-BE49-F238E27FC236}">
                <a16:creationId xmlns:a16="http://schemas.microsoft.com/office/drawing/2014/main" id="{9313EBCC-BF22-4D53-AFA0-410884B75C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0863" y="4669583"/>
            <a:ext cx="3019354" cy="1814351"/>
          </a:xfrm>
          <a:prstGeom prst="rect">
            <a:avLst/>
          </a:prstGeom>
        </p:spPr>
      </p:pic>
      <p:pic>
        <p:nvPicPr>
          <p:cNvPr id="26" name="Picture 25">
            <a:extLst>
              <a:ext uri="{FF2B5EF4-FFF2-40B4-BE49-F238E27FC236}">
                <a16:creationId xmlns:a16="http://schemas.microsoft.com/office/drawing/2014/main" id="{5E9FE04C-E0A1-4753-8DB9-8B5EEFF63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1781" y="2289565"/>
            <a:ext cx="3019354" cy="1814351"/>
          </a:xfrm>
          <a:prstGeom prst="rect">
            <a:avLst/>
          </a:prstGeom>
        </p:spPr>
      </p:pic>
    </p:spTree>
    <p:extLst>
      <p:ext uri="{BB962C8B-B14F-4D97-AF65-F5344CB8AC3E}">
        <p14:creationId xmlns:p14="http://schemas.microsoft.com/office/powerpoint/2010/main" val="5262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6">
            <a:extLst>
              <a:ext uri="{FF2B5EF4-FFF2-40B4-BE49-F238E27FC236}">
                <a16:creationId xmlns:a16="http://schemas.microsoft.com/office/drawing/2014/main" id="{61319501-3044-41C4-A6E1-EA3CD92343E8}"/>
              </a:ext>
            </a:extLst>
          </p:cNvPr>
          <p:cNvGraphicFramePr>
            <a:graphicFrameLocks noGrp="1"/>
          </p:cNvGraphicFramePr>
          <p:nvPr>
            <p:extLst>
              <p:ext uri="{D42A27DB-BD31-4B8C-83A1-F6EECF244321}">
                <p14:modId xmlns:p14="http://schemas.microsoft.com/office/powerpoint/2010/main" val="1487681631"/>
              </p:ext>
            </p:extLst>
          </p:nvPr>
        </p:nvGraphicFramePr>
        <p:xfrm>
          <a:off x="454314" y="1582404"/>
          <a:ext cx="11283372" cy="4297680"/>
        </p:xfrm>
        <a:graphic>
          <a:graphicData uri="http://schemas.openxmlformats.org/drawingml/2006/table">
            <a:tbl>
              <a:tblPr firstRow="1" bandRow="1">
                <a:tableStyleId>{5C22544A-7EE6-4342-B048-85BDC9FD1C3A}</a:tableStyleId>
              </a:tblPr>
              <a:tblGrid>
                <a:gridCol w="1835372">
                  <a:extLst>
                    <a:ext uri="{9D8B030D-6E8A-4147-A177-3AD203B41FA5}">
                      <a16:colId xmlns:a16="http://schemas.microsoft.com/office/drawing/2014/main" val="2176021915"/>
                    </a:ext>
                  </a:extLst>
                </a:gridCol>
                <a:gridCol w="9448000">
                  <a:extLst>
                    <a:ext uri="{9D8B030D-6E8A-4147-A177-3AD203B41FA5}">
                      <a16:colId xmlns:a16="http://schemas.microsoft.com/office/drawing/2014/main" val="3542711352"/>
                    </a:ext>
                  </a:extLst>
                </a:gridCol>
              </a:tblGrid>
              <a:tr h="294149">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217917192"/>
                  </a:ext>
                </a:extLst>
              </a:tr>
              <a:tr h="294149">
                <a:tc>
                  <a:txBody>
                    <a:bodyPr/>
                    <a:lstStyle/>
                    <a:p>
                      <a:r>
                        <a:rPr lang="en-US" dirty="0"/>
                        <a:t>EFFORT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20 levels, select using </a:t>
                      </a:r>
                      <a:r>
                        <a:rPr lang="en-US" sz="1800" b="1" i="0" u="none" strike="noStrike" kern="1200" baseline="0" dirty="0">
                          <a:solidFill>
                            <a:schemeClr val="dk1"/>
                          </a:solidFill>
                          <a:latin typeface="+mn-lt"/>
                          <a:ea typeface="+mn-ea"/>
                          <a:cs typeface="+mn-cs"/>
                        </a:rPr>
                        <a:t>EFFORT +/– </a:t>
                      </a:r>
                      <a:r>
                        <a:rPr lang="en-US" sz="1800" b="0" i="0" u="none" strike="noStrike" kern="1200" baseline="0" dirty="0">
                          <a:solidFill>
                            <a:schemeClr val="dk1"/>
                          </a:solidFill>
                          <a:latin typeface="+mn-lt"/>
                          <a:ea typeface="+mn-ea"/>
                          <a:cs typeface="+mn-cs"/>
                        </a:rPr>
                        <a:t>keys</a:t>
                      </a:r>
                      <a:endParaRPr lang="en-US" dirty="0"/>
                    </a:p>
                  </a:txBody>
                  <a:tcPr/>
                </a:tc>
                <a:extLst>
                  <a:ext uri="{0D108BD9-81ED-4DB2-BD59-A6C34878D82A}">
                    <a16:rowId xmlns:a16="http://schemas.microsoft.com/office/drawing/2014/main" val="1387079053"/>
                  </a:ext>
                </a:extLst>
              </a:tr>
              <a:tr h="294149">
                <a:tc>
                  <a:txBody>
                    <a:bodyPr/>
                    <a:lstStyle/>
                    <a:p>
                      <a:r>
                        <a:rPr lang="en-US" dirty="0"/>
                        <a:t>SPEED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Displayed in MPH, Km/</a:t>
                      </a:r>
                      <a:r>
                        <a:rPr lang="en-US" sz="1800" b="0" i="0" u="none" strike="noStrike" kern="1200" baseline="0" dirty="0" err="1">
                          <a:solidFill>
                            <a:schemeClr val="dk1"/>
                          </a:solidFill>
                          <a:latin typeface="+mn-lt"/>
                          <a:ea typeface="+mn-ea"/>
                          <a:cs typeface="+mn-cs"/>
                        </a:rPr>
                        <a:t>Hr</a:t>
                      </a:r>
                      <a:r>
                        <a:rPr lang="en-US" sz="1800" b="0" i="0" u="none" strike="noStrike" kern="1200" baseline="0" dirty="0">
                          <a:solidFill>
                            <a:schemeClr val="dk1"/>
                          </a:solidFill>
                          <a:latin typeface="+mn-lt"/>
                          <a:ea typeface="+mn-ea"/>
                          <a:cs typeface="+mn-cs"/>
                        </a:rPr>
                        <a:t>, or Revolutions per Minute, select using </a:t>
                      </a:r>
                      <a:r>
                        <a:rPr lang="en-US" sz="1800" b="1" i="0" u="none" strike="noStrike" kern="1200" baseline="0" dirty="0">
                          <a:solidFill>
                            <a:schemeClr val="dk1"/>
                          </a:solidFill>
                          <a:latin typeface="+mn-lt"/>
                          <a:ea typeface="+mn-ea"/>
                          <a:cs typeface="+mn-cs"/>
                        </a:rPr>
                        <a:t>SPEED +/– </a:t>
                      </a:r>
                      <a:r>
                        <a:rPr lang="en-US" sz="1800" b="0" i="0" u="none" strike="noStrike" kern="1200" baseline="0" dirty="0">
                          <a:solidFill>
                            <a:schemeClr val="dk1"/>
                          </a:solidFill>
                          <a:latin typeface="+mn-lt"/>
                          <a:ea typeface="+mn-ea"/>
                          <a:cs typeface="+mn-cs"/>
                        </a:rPr>
                        <a:t>keys.</a:t>
                      </a:r>
                      <a:endParaRPr lang="en-US" dirty="0"/>
                    </a:p>
                  </a:txBody>
                  <a:tcPr/>
                </a:tc>
                <a:extLst>
                  <a:ext uri="{0D108BD9-81ED-4DB2-BD59-A6C34878D82A}">
                    <a16:rowId xmlns:a16="http://schemas.microsoft.com/office/drawing/2014/main" val="630357599"/>
                  </a:ext>
                </a:extLst>
              </a:tr>
              <a:tr h="294149">
                <a:tc>
                  <a:txBody>
                    <a:bodyPr/>
                    <a:lstStyle/>
                    <a:p>
                      <a:r>
                        <a:rPr lang="en-US" dirty="0"/>
                        <a:t>TIME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Time logged on elliptical displayed as “Minutes: Seconds”</a:t>
                      </a:r>
                    </a:p>
                  </a:txBody>
                  <a:tcPr/>
                </a:tc>
                <a:extLst>
                  <a:ext uri="{0D108BD9-81ED-4DB2-BD59-A6C34878D82A}">
                    <a16:rowId xmlns:a16="http://schemas.microsoft.com/office/drawing/2014/main" val="2382464174"/>
                  </a:ext>
                </a:extLst>
              </a:tr>
              <a:tr h="294149">
                <a:tc>
                  <a:txBody>
                    <a:bodyPr/>
                    <a:lstStyle/>
                    <a:p>
                      <a:r>
                        <a:rPr lang="en-US" dirty="0"/>
                        <a:t>DISTANCE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Miles logged on elliptical (kilometers when in metric)</a:t>
                      </a:r>
                    </a:p>
                  </a:txBody>
                  <a:tcPr/>
                </a:tc>
                <a:extLst>
                  <a:ext uri="{0D108BD9-81ED-4DB2-BD59-A6C34878D82A}">
                    <a16:rowId xmlns:a16="http://schemas.microsoft.com/office/drawing/2014/main" val="2710302241"/>
                  </a:ext>
                </a:extLst>
              </a:tr>
              <a:tr h="294149">
                <a:tc>
                  <a:txBody>
                    <a:bodyPr/>
                    <a:lstStyle/>
                    <a:p>
                      <a:r>
                        <a:rPr lang="en-US" dirty="0"/>
                        <a:t>CALORIES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Total calories burned based on user weight</a:t>
                      </a:r>
                    </a:p>
                  </a:txBody>
                  <a:tcPr/>
                </a:tc>
                <a:extLst>
                  <a:ext uri="{0D108BD9-81ED-4DB2-BD59-A6C34878D82A}">
                    <a16:rowId xmlns:a16="http://schemas.microsoft.com/office/drawing/2014/main" val="4116916646"/>
                  </a:ext>
                </a:extLst>
              </a:tr>
              <a:tr h="294149">
                <a:tc>
                  <a:txBody>
                    <a:bodyPr/>
                    <a:lstStyle/>
                    <a:p>
                      <a:r>
                        <a:rPr lang="en-US" dirty="0"/>
                        <a:t>CAL/HR </a:t>
                      </a:r>
                    </a:p>
                  </a:txBody>
                  <a:tcPr/>
                </a:tc>
                <a:tc>
                  <a:txBody>
                    <a:bodyPr/>
                    <a:lstStyle/>
                    <a:p>
                      <a:r>
                        <a:rPr lang="en-US" dirty="0"/>
                        <a:t>Rate in calories/hour based on user weight</a:t>
                      </a:r>
                    </a:p>
                  </a:txBody>
                  <a:tcPr/>
                </a:tc>
                <a:extLst>
                  <a:ext uri="{0D108BD9-81ED-4DB2-BD59-A6C34878D82A}">
                    <a16:rowId xmlns:a16="http://schemas.microsoft.com/office/drawing/2014/main" val="1080770069"/>
                  </a:ext>
                </a:extLst>
              </a:tr>
              <a:tr h="294149">
                <a:tc>
                  <a:txBody>
                    <a:bodyPr/>
                    <a:lstStyle/>
                    <a:p>
                      <a:r>
                        <a:rPr lang="en-US" dirty="0"/>
                        <a:t>PACE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Time to complete 1 mile (1 kilometer when in metric)</a:t>
                      </a:r>
                    </a:p>
                  </a:txBody>
                  <a:tcPr/>
                </a:tc>
                <a:extLst>
                  <a:ext uri="{0D108BD9-81ED-4DB2-BD59-A6C34878D82A}">
                    <a16:rowId xmlns:a16="http://schemas.microsoft.com/office/drawing/2014/main" val="1275441249"/>
                  </a:ext>
                </a:extLst>
              </a:tr>
              <a:tr h="514761">
                <a:tc>
                  <a:txBody>
                    <a:bodyPr/>
                    <a:lstStyle/>
                    <a:p>
                      <a:r>
                        <a:rPr lang="en-US" dirty="0"/>
                        <a:t>METS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Current MET level, based on user weight / effort level/ speed. One MET is defined as the energy consumed at rest by the average adult.</a:t>
                      </a:r>
                    </a:p>
                  </a:txBody>
                  <a:tcPr/>
                </a:tc>
                <a:extLst>
                  <a:ext uri="{0D108BD9-81ED-4DB2-BD59-A6C34878D82A}">
                    <a16:rowId xmlns:a16="http://schemas.microsoft.com/office/drawing/2014/main" val="190884208"/>
                  </a:ext>
                </a:extLst>
              </a:tr>
              <a:tr h="294149">
                <a:tc>
                  <a:txBody>
                    <a:bodyPr/>
                    <a:lstStyle/>
                    <a:p>
                      <a:r>
                        <a:rPr lang="en-US" dirty="0"/>
                        <a:t>LAP (PROGRESS)</a:t>
                      </a:r>
                    </a:p>
                  </a:txBody>
                  <a:tcPr/>
                </a:tc>
                <a:tc>
                  <a:txBody>
                    <a:bodyPr/>
                    <a:lstStyle/>
                    <a:p>
                      <a:r>
                        <a:rPr lang="en-US" dirty="0"/>
                        <a:t>A 1/4 mile (400 meter in metric) lap counter.</a:t>
                      </a:r>
                    </a:p>
                  </a:txBody>
                  <a:tcPr/>
                </a:tc>
                <a:extLst>
                  <a:ext uri="{0D108BD9-81ED-4DB2-BD59-A6C34878D82A}">
                    <a16:rowId xmlns:a16="http://schemas.microsoft.com/office/drawing/2014/main" val="3625794287"/>
                  </a:ext>
                </a:extLst>
              </a:tr>
              <a:tr h="294149">
                <a:tc>
                  <a:txBody>
                    <a:bodyPr/>
                    <a:lstStyle/>
                    <a:p>
                      <a:r>
                        <a:rPr lang="en-US" dirty="0"/>
                        <a:t>LAP (COUNTER)</a:t>
                      </a:r>
                    </a:p>
                  </a:txBody>
                  <a:tcPr/>
                </a:tc>
                <a:tc>
                  <a:txBody>
                    <a:bodyPr/>
                    <a:lstStyle/>
                    <a:p>
                      <a:r>
                        <a:rPr lang="en-US" dirty="0"/>
                        <a:t>Number of laps completed.</a:t>
                      </a:r>
                    </a:p>
                  </a:txBody>
                  <a:tcPr/>
                </a:tc>
                <a:extLst>
                  <a:ext uri="{0D108BD9-81ED-4DB2-BD59-A6C34878D82A}">
                    <a16:rowId xmlns:a16="http://schemas.microsoft.com/office/drawing/2014/main" val="944225254"/>
                  </a:ext>
                </a:extLst>
              </a:tr>
            </a:tbl>
          </a:graphicData>
        </a:graphic>
      </p:graphicFrame>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9187876"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Cardio Personalized, Track, and Statistics Screens</a:t>
            </a:r>
            <a:endParaRPr lang="en-US" sz="2300" dirty="0"/>
          </a:p>
        </p:txBody>
      </p:sp>
    </p:spTree>
    <p:extLst>
      <p:ext uri="{BB962C8B-B14F-4D97-AF65-F5344CB8AC3E}">
        <p14:creationId xmlns:p14="http://schemas.microsoft.com/office/powerpoint/2010/main" val="110773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6">
            <a:extLst>
              <a:ext uri="{FF2B5EF4-FFF2-40B4-BE49-F238E27FC236}">
                <a16:creationId xmlns:a16="http://schemas.microsoft.com/office/drawing/2014/main" id="{61319501-3044-41C4-A6E1-EA3CD92343E8}"/>
              </a:ext>
            </a:extLst>
          </p:cNvPr>
          <p:cNvGraphicFramePr>
            <a:graphicFrameLocks noGrp="1"/>
          </p:cNvGraphicFramePr>
          <p:nvPr>
            <p:extLst>
              <p:ext uri="{D42A27DB-BD31-4B8C-83A1-F6EECF244321}">
                <p14:modId xmlns:p14="http://schemas.microsoft.com/office/powerpoint/2010/main" val="51312367"/>
              </p:ext>
            </p:extLst>
          </p:nvPr>
        </p:nvGraphicFramePr>
        <p:xfrm>
          <a:off x="454314" y="1582404"/>
          <a:ext cx="11283372" cy="4023360"/>
        </p:xfrm>
        <a:graphic>
          <a:graphicData uri="http://schemas.openxmlformats.org/drawingml/2006/table">
            <a:tbl>
              <a:tblPr firstRow="1" bandRow="1">
                <a:tableStyleId>{5C22544A-7EE6-4342-B048-85BDC9FD1C3A}</a:tableStyleId>
              </a:tblPr>
              <a:tblGrid>
                <a:gridCol w="1856326">
                  <a:extLst>
                    <a:ext uri="{9D8B030D-6E8A-4147-A177-3AD203B41FA5}">
                      <a16:colId xmlns:a16="http://schemas.microsoft.com/office/drawing/2014/main" val="2176021915"/>
                    </a:ext>
                  </a:extLst>
                </a:gridCol>
                <a:gridCol w="9427046">
                  <a:extLst>
                    <a:ext uri="{9D8B030D-6E8A-4147-A177-3AD203B41FA5}">
                      <a16:colId xmlns:a16="http://schemas.microsoft.com/office/drawing/2014/main" val="3542711352"/>
                    </a:ext>
                  </a:extLst>
                </a:gridCol>
              </a:tblGrid>
              <a:tr h="262488">
                <a:tc>
                  <a:txBody>
                    <a:bodyPr/>
                    <a:lstStyle/>
                    <a:p>
                      <a:r>
                        <a:rPr lang="en-US" sz="1800" dirty="0"/>
                        <a:t>Feature</a:t>
                      </a:r>
                    </a:p>
                  </a:txBody>
                  <a:tcPr/>
                </a:tc>
                <a:tc>
                  <a:txBody>
                    <a:bodyPr/>
                    <a:lstStyle/>
                    <a:p>
                      <a:r>
                        <a:rPr lang="en-US" sz="1800" dirty="0"/>
                        <a:t>Description</a:t>
                      </a:r>
                    </a:p>
                  </a:txBody>
                  <a:tcPr/>
                </a:tc>
                <a:extLst>
                  <a:ext uri="{0D108BD9-81ED-4DB2-BD59-A6C34878D82A}">
                    <a16:rowId xmlns:a16="http://schemas.microsoft.com/office/drawing/2014/main" val="3217917192"/>
                  </a:ext>
                </a:extLst>
              </a:tr>
              <a:tr h="262488">
                <a:tc>
                  <a:txBody>
                    <a:bodyPr/>
                    <a:lstStyle/>
                    <a:p>
                      <a:r>
                        <a:rPr lang="en-US" sz="1800" dirty="0"/>
                        <a:t>PULSE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Current heart rate</a:t>
                      </a:r>
                    </a:p>
                  </a:txBody>
                  <a:tcPr/>
                </a:tc>
                <a:extLst>
                  <a:ext uri="{0D108BD9-81ED-4DB2-BD59-A6C34878D82A}">
                    <a16:rowId xmlns:a16="http://schemas.microsoft.com/office/drawing/2014/main" val="1387079053"/>
                  </a:ext>
                </a:extLst>
              </a:tr>
              <a:tr h="262488">
                <a:tc>
                  <a:txBody>
                    <a:bodyPr/>
                    <a:lstStyle/>
                    <a:p>
                      <a:r>
                        <a:rPr lang="en-US" sz="1800" dirty="0"/>
                        <a:t>TIME IN ZONE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Time spent in zone. The zone is ± 8 beats from target heart rate</a:t>
                      </a:r>
                    </a:p>
                  </a:txBody>
                  <a:tcPr/>
                </a:tc>
                <a:extLst>
                  <a:ext uri="{0D108BD9-81ED-4DB2-BD59-A6C34878D82A}">
                    <a16:rowId xmlns:a16="http://schemas.microsoft.com/office/drawing/2014/main" val="630357599"/>
                  </a:ext>
                </a:extLst>
              </a:tr>
              <a:tr h="262488">
                <a:tc>
                  <a:txBody>
                    <a:bodyPr/>
                    <a:lstStyle/>
                    <a:p>
                      <a:r>
                        <a:rPr lang="en-US" sz="1800" dirty="0"/>
                        <a:t>IN ZONE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User’s heart rate is within 8 beats of the target heart rate</a:t>
                      </a:r>
                    </a:p>
                  </a:txBody>
                  <a:tcPr/>
                </a:tc>
                <a:extLst>
                  <a:ext uri="{0D108BD9-81ED-4DB2-BD59-A6C34878D82A}">
                    <a16:rowId xmlns:a16="http://schemas.microsoft.com/office/drawing/2014/main" val="2382464174"/>
                  </a:ext>
                </a:extLst>
              </a:tr>
              <a:tr h="262488">
                <a:tc>
                  <a:txBody>
                    <a:bodyPr/>
                    <a:lstStyle/>
                    <a:p>
                      <a:r>
                        <a:rPr lang="en-US" sz="1800" dirty="0"/>
                        <a:t>OUT OF ZONE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User’s heart rate is outside zone (more than 8 beats above or below target heart rate)</a:t>
                      </a:r>
                    </a:p>
                  </a:txBody>
                  <a:tcPr/>
                </a:tc>
                <a:extLst>
                  <a:ext uri="{0D108BD9-81ED-4DB2-BD59-A6C34878D82A}">
                    <a16:rowId xmlns:a16="http://schemas.microsoft.com/office/drawing/2014/main" val="2710302241"/>
                  </a:ext>
                </a:extLst>
              </a:tr>
              <a:tr h="262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ABOVE MAX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User’s heart rate is above the maximum desirable heart rate</a:t>
                      </a:r>
                    </a:p>
                  </a:txBody>
                  <a:tcPr/>
                </a:tc>
                <a:extLst>
                  <a:ext uri="{0D108BD9-81ED-4DB2-BD59-A6C34878D82A}">
                    <a16:rowId xmlns:a16="http://schemas.microsoft.com/office/drawing/2014/main" val="4116916646"/>
                  </a:ext>
                </a:extLst>
              </a:tr>
              <a:tr h="262488">
                <a:tc>
                  <a:txBody>
                    <a:bodyPr/>
                    <a:lstStyle/>
                    <a:p>
                      <a:r>
                        <a:rPr lang="en-US" sz="1800" dirty="0"/>
                        <a:t>MAX </a:t>
                      </a:r>
                    </a:p>
                  </a:txBody>
                  <a:tcPr/>
                </a:tc>
                <a:tc>
                  <a:txBody>
                    <a:bodyPr/>
                    <a:lstStyle/>
                    <a:p>
                      <a:r>
                        <a:rPr lang="en-US" sz="1800" dirty="0"/>
                        <a:t>Maximum allowable heart rate to remain in zone</a:t>
                      </a:r>
                    </a:p>
                  </a:txBody>
                  <a:tcPr/>
                </a:tc>
                <a:extLst>
                  <a:ext uri="{0D108BD9-81ED-4DB2-BD59-A6C34878D82A}">
                    <a16:rowId xmlns:a16="http://schemas.microsoft.com/office/drawing/2014/main" val="1080770069"/>
                  </a:ext>
                </a:extLst>
              </a:tr>
              <a:tr h="262488">
                <a:tc>
                  <a:txBody>
                    <a:bodyPr/>
                    <a:lstStyle/>
                    <a:p>
                      <a:r>
                        <a:rPr lang="en-US" sz="1800" dirty="0"/>
                        <a:t>TARGET HR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Target heart rate (user-defined in Heart Rate Status screen)</a:t>
                      </a:r>
                    </a:p>
                  </a:txBody>
                  <a:tcPr/>
                </a:tc>
                <a:extLst>
                  <a:ext uri="{0D108BD9-81ED-4DB2-BD59-A6C34878D82A}">
                    <a16:rowId xmlns:a16="http://schemas.microsoft.com/office/drawing/2014/main" val="1275441249"/>
                  </a:ext>
                </a:extLst>
              </a:tr>
              <a:tr h="262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MIN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Minimum allowable heart rate to remain in zone</a:t>
                      </a:r>
                    </a:p>
                  </a:txBody>
                  <a:tcPr/>
                </a:tc>
                <a:extLst>
                  <a:ext uri="{0D108BD9-81ED-4DB2-BD59-A6C34878D82A}">
                    <a16:rowId xmlns:a16="http://schemas.microsoft.com/office/drawing/2014/main" val="190884208"/>
                  </a:ext>
                </a:extLst>
              </a:tr>
              <a:tr h="262488">
                <a:tc>
                  <a:txBody>
                    <a:bodyPr/>
                    <a:lstStyle/>
                    <a:p>
                      <a:r>
                        <a:rPr lang="en-US" sz="1800" dirty="0"/>
                        <a:t>BELOW MIN </a:t>
                      </a:r>
                    </a:p>
                  </a:txBody>
                  <a:tcPr/>
                </a:tc>
                <a:tc>
                  <a:txBody>
                    <a:bodyPr/>
                    <a:lstStyle/>
                    <a:p>
                      <a:r>
                        <a:rPr lang="en-US" sz="1800" dirty="0"/>
                        <a:t>User is below minimum allowable heart rate in zone</a:t>
                      </a:r>
                    </a:p>
                  </a:txBody>
                  <a:tcPr/>
                </a:tc>
                <a:extLst>
                  <a:ext uri="{0D108BD9-81ED-4DB2-BD59-A6C34878D82A}">
                    <a16:rowId xmlns:a16="http://schemas.microsoft.com/office/drawing/2014/main" val="3625794287"/>
                  </a:ext>
                </a:extLst>
              </a:tr>
              <a:tr h="345795">
                <a:tc>
                  <a:txBody>
                    <a:bodyPr/>
                    <a:lstStyle/>
                    <a:p>
                      <a:r>
                        <a:rPr lang="en-US" sz="1800" dirty="0"/>
                        <a:t>TIME</a:t>
                      </a:r>
                    </a:p>
                  </a:txBody>
                  <a:tcPr/>
                </a:tc>
                <a:tc>
                  <a:txBody>
                    <a:bodyPr/>
                    <a:lstStyle/>
                    <a:p>
                      <a:r>
                        <a:rPr lang="en-US" sz="1800" dirty="0"/>
                        <a:t>The total time of the user’s workout</a:t>
                      </a:r>
                    </a:p>
                  </a:txBody>
                  <a:tcPr/>
                </a:tc>
                <a:extLst>
                  <a:ext uri="{0D108BD9-81ED-4DB2-BD59-A6C34878D82A}">
                    <a16:rowId xmlns:a16="http://schemas.microsoft.com/office/drawing/2014/main" val="832693631"/>
                  </a:ext>
                </a:extLst>
              </a:tr>
            </a:tbl>
          </a:graphicData>
        </a:graphic>
      </p:graphicFrame>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Cardio Heart Rate Screen</a:t>
            </a:r>
            <a:endParaRPr lang="en-US" sz="2300" dirty="0"/>
          </a:p>
        </p:txBody>
      </p:sp>
    </p:spTree>
    <p:extLst>
      <p:ext uri="{BB962C8B-B14F-4D97-AF65-F5344CB8AC3E}">
        <p14:creationId xmlns:p14="http://schemas.microsoft.com/office/powerpoint/2010/main" val="81976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Using the Cardio Elliptical</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4900526"/>
          </a:xfrm>
        </p:spPr>
        <p:txBody>
          <a:bodyPr>
            <a:noAutofit/>
          </a:bodyPr>
          <a:lstStyle/>
          <a:p>
            <a:pPr marL="457200" indent="-457200">
              <a:lnSpc>
                <a:spcPct val="110000"/>
              </a:lnSpc>
              <a:buFont typeface="+mj-lt"/>
              <a:buAutoNum type="arabicPeriod"/>
            </a:pPr>
            <a:r>
              <a:rPr lang="en-US" sz="2400" dirty="0">
                <a:latin typeface="Lato" panose="020F0502020204030203"/>
              </a:rPr>
              <a:t>Make sure you have read and understand this owner’s manual before beginning.</a:t>
            </a:r>
          </a:p>
          <a:p>
            <a:pPr marL="457200" indent="-457200">
              <a:lnSpc>
                <a:spcPct val="110000"/>
              </a:lnSpc>
              <a:buFont typeface="+mj-lt"/>
              <a:buAutoNum type="arabicPeriod"/>
            </a:pPr>
            <a:r>
              <a:rPr lang="en-US" sz="2400" dirty="0">
                <a:latin typeface="Lato" panose="020F0502020204030203"/>
              </a:rPr>
              <a:t>Plug the elliptical power cord into its outlet.</a:t>
            </a:r>
          </a:p>
          <a:p>
            <a:pPr marL="457200" indent="-457200">
              <a:lnSpc>
                <a:spcPct val="110000"/>
              </a:lnSpc>
              <a:buFont typeface="+mj-lt"/>
              <a:buAutoNum type="arabicPeriod"/>
            </a:pPr>
            <a:r>
              <a:rPr lang="en-US" sz="2400" dirty="0">
                <a:latin typeface="Lato" panose="020F0502020204030203"/>
              </a:rPr>
              <a:t>Press </a:t>
            </a:r>
            <a:r>
              <a:rPr lang="en-US" sz="2400" b="1" dirty="0">
                <a:latin typeface="Lato" panose="020F0502020204030203"/>
              </a:rPr>
              <a:t>START</a:t>
            </a:r>
            <a:r>
              <a:rPr lang="en-US" sz="2400" dirty="0">
                <a:latin typeface="Lato" panose="020F0502020204030203"/>
              </a:rPr>
              <a:t>. The power-up screen is displayed.</a:t>
            </a:r>
          </a:p>
          <a:p>
            <a:pPr marL="457200" indent="-457200">
              <a:lnSpc>
                <a:spcPct val="110000"/>
              </a:lnSpc>
              <a:buFont typeface="+mj-lt"/>
              <a:buAutoNum type="arabicPeriod"/>
            </a:pPr>
            <a:r>
              <a:rPr lang="en-US" sz="2400" dirty="0">
                <a:latin typeface="Lato" panose="020F0502020204030203"/>
              </a:rPr>
              <a:t>Enter your weight using the numeric keypad or arrows. Press </a:t>
            </a:r>
            <a:r>
              <a:rPr lang="en-US" sz="2400" b="1" dirty="0">
                <a:latin typeface="Lato" panose="020F0502020204030203"/>
              </a:rPr>
              <a:t>ENTER</a:t>
            </a:r>
            <a:r>
              <a:rPr lang="en-US" sz="2400" dirty="0">
                <a:latin typeface="Lato" panose="020F0502020204030203"/>
              </a:rPr>
              <a:t> or wait 3 seconds to advance to the first of the motivational screens.</a:t>
            </a:r>
          </a:p>
          <a:p>
            <a:pPr marL="457200" indent="-457200">
              <a:lnSpc>
                <a:spcPct val="110000"/>
              </a:lnSpc>
              <a:buFont typeface="+mj-lt"/>
              <a:buAutoNum type="arabicPeriod"/>
            </a:pPr>
            <a:r>
              <a:rPr lang="en-US" sz="2400" dirty="0">
                <a:latin typeface="Lato" panose="020F0502020204030203"/>
              </a:rPr>
              <a:t>The elliptical is now ready to use. You can vary the speed reading or effort, if desired, by using the </a:t>
            </a:r>
            <a:r>
              <a:rPr lang="en-US" sz="2400" b="1" dirty="0">
                <a:latin typeface="Lato" panose="020F0502020204030203"/>
              </a:rPr>
              <a:t>SPEED (+/–)</a:t>
            </a:r>
            <a:r>
              <a:rPr lang="en-US" sz="2400" dirty="0">
                <a:latin typeface="Lato" panose="020F0502020204030203"/>
              </a:rPr>
              <a:t> and </a:t>
            </a:r>
            <a:r>
              <a:rPr lang="en-US" sz="2400" b="1" dirty="0">
                <a:latin typeface="Lato" panose="020F0502020204030203"/>
              </a:rPr>
              <a:t>EFFORT (+/–) </a:t>
            </a:r>
            <a:r>
              <a:rPr lang="en-US" sz="2400" dirty="0">
                <a:latin typeface="Lato" panose="020F0502020204030203"/>
              </a:rPr>
              <a:t>keys or </a:t>
            </a:r>
            <a:r>
              <a:rPr lang="en-US" sz="2400" b="1" dirty="0">
                <a:latin typeface="Lato" panose="020F0502020204030203"/>
              </a:rPr>
              <a:t>EXPRESS 1</a:t>
            </a:r>
            <a:r>
              <a:rPr lang="en-US" sz="2400" dirty="0">
                <a:latin typeface="Lato" panose="020F0502020204030203"/>
              </a:rPr>
              <a:t> and </a:t>
            </a:r>
            <a:r>
              <a:rPr lang="en-US" sz="2400" b="1" dirty="0">
                <a:latin typeface="Lato" panose="020F0502020204030203"/>
              </a:rPr>
              <a:t>EXPRESS 2</a:t>
            </a:r>
            <a:r>
              <a:rPr lang="en-US" sz="2400" dirty="0">
                <a:latin typeface="Lato" panose="020F0502020204030203"/>
              </a:rPr>
              <a:t> keys.</a:t>
            </a:r>
          </a:p>
        </p:txBody>
      </p:sp>
    </p:spTree>
    <p:extLst>
      <p:ext uri="{BB962C8B-B14F-4D97-AF65-F5344CB8AC3E}">
        <p14:creationId xmlns:p14="http://schemas.microsoft.com/office/powerpoint/2010/main" val="403001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Using the Built-In Programs</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4900526"/>
          </a:xfrm>
        </p:spPr>
        <p:txBody>
          <a:bodyPr>
            <a:noAutofit/>
          </a:bodyPr>
          <a:lstStyle/>
          <a:p>
            <a:pPr marL="0" indent="0">
              <a:lnSpc>
                <a:spcPct val="110000"/>
              </a:lnSpc>
              <a:buNone/>
            </a:pPr>
            <a:endParaRPr lang="en-US" sz="2800" dirty="0">
              <a:latin typeface="Lato" panose="020F0502020204030203"/>
            </a:endParaRPr>
          </a:p>
          <a:p>
            <a:pPr marL="0" indent="0">
              <a:lnSpc>
                <a:spcPct val="110000"/>
              </a:lnSpc>
              <a:buNone/>
            </a:pPr>
            <a:r>
              <a:rPr lang="en-US" sz="2800" dirty="0">
                <a:latin typeface="Lato" panose="020F0502020204030203"/>
              </a:rPr>
              <a:t>The 5 Built-in Programs differ in effort. Each lets you select a maximum effort and a time (10 to 99 minutes). (Intervals Program requires a minimum effort.) The elliptical will not go above the maximum number unless manually overridden. Each program has 20 segments of equal time, beginning with 3 warm-up segments and ending with 2 cool-down segments. (example, a 40-minute program contains 20 2-minute segments.)</a:t>
            </a:r>
          </a:p>
        </p:txBody>
      </p:sp>
    </p:spTree>
    <p:extLst>
      <p:ext uri="{BB962C8B-B14F-4D97-AF65-F5344CB8AC3E}">
        <p14:creationId xmlns:p14="http://schemas.microsoft.com/office/powerpoint/2010/main" val="423647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Built-In Programs</a:t>
            </a:r>
            <a:endParaRPr lang="en-US" sz="2300" dirty="0"/>
          </a:p>
        </p:txBody>
      </p:sp>
      <p:graphicFrame>
        <p:nvGraphicFramePr>
          <p:cNvPr id="15" name="Table 15">
            <a:extLst>
              <a:ext uri="{FF2B5EF4-FFF2-40B4-BE49-F238E27FC236}">
                <a16:creationId xmlns:a16="http://schemas.microsoft.com/office/drawing/2014/main" id="{47D91745-F884-499E-8F5C-968832533CD9}"/>
              </a:ext>
            </a:extLst>
          </p:cNvPr>
          <p:cNvGraphicFramePr>
            <a:graphicFrameLocks noGrp="1"/>
          </p:cNvGraphicFramePr>
          <p:nvPr>
            <p:extLst>
              <p:ext uri="{D42A27DB-BD31-4B8C-83A1-F6EECF244321}">
                <p14:modId xmlns:p14="http://schemas.microsoft.com/office/powerpoint/2010/main" val="2843909711"/>
              </p:ext>
            </p:extLst>
          </p:nvPr>
        </p:nvGraphicFramePr>
        <p:xfrm>
          <a:off x="408517" y="1482293"/>
          <a:ext cx="11374968" cy="5562768"/>
        </p:xfrm>
        <a:graphic>
          <a:graphicData uri="http://schemas.openxmlformats.org/drawingml/2006/table">
            <a:tbl>
              <a:tblPr firstRow="1" bandRow="1">
                <a:tableStyleId>{2D5ABB26-0587-4C30-8999-92F81FD0307C}</a:tableStyleId>
              </a:tblPr>
              <a:tblGrid>
                <a:gridCol w="2931507">
                  <a:extLst>
                    <a:ext uri="{9D8B030D-6E8A-4147-A177-3AD203B41FA5}">
                      <a16:colId xmlns:a16="http://schemas.microsoft.com/office/drawing/2014/main" val="4119487810"/>
                    </a:ext>
                  </a:extLst>
                </a:gridCol>
                <a:gridCol w="2755977">
                  <a:extLst>
                    <a:ext uri="{9D8B030D-6E8A-4147-A177-3AD203B41FA5}">
                      <a16:colId xmlns:a16="http://schemas.microsoft.com/office/drawing/2014/main" val="3728692279"/>
                    </a:ext>
                  </a:extLst>
                </a:gridCol>
                <a:gridCol w="2746849">
                  <a:extLst>
                    <a:ext uri="{9D8B030D-6E8A-4147-A177-3AD203B41FA5}">
                      <a16:colId xmlns:a16="http://schemas.microsoft.com/office/drawing/2014/main" val="2721095880"/>
                    </a:ext>
                  </a:extLst>
                </a:gridCol>
                <a:gridCol w="2940635">
                  <a:extLst>
                    <a:ext uri="{9D8B030D-6E8A-4147-A177-3AD203B41FA5}">
                      <a16:colId xmlns:a16="http://schemas.microsoft.com/office/drawing/2014/main" val="2290056540"/>
                    </a:ext>
                  </a:extLst>
                </a:gridCol>
              </a:tblGrid>
              <a:tr h="2213144">
                <a:tc>
                  <a:txBody>
                    <a:bodyPr/>
                    <a:lstStyle/>
                    <a:p>
                      <a:endParaRPr lang="en-US" sz="1300" dirty="0"/>
                    </a:p>
                  </a:txBody>
                  <a:tcPr/>
                </a:tc>
                <a:tc>
                  <a:txBody>
                    <a:bodyPr/>
                    <a:lstStyle/>
                    <a:p>
                      <a:pPr marL="0" marR="0">
                        <a:lnSpc>
                          <a:spcPct val="107000"/>
                        </a:lnSpc>
                        <a:spcBef>
                          <a:spcPts val="0"/>
                        </a:spcBef>
                        <a:spcAft>
                          <a:spcPts val="800"/>
                        </a:spcAft>
                      </a:pPr>
                      <a:r>
                        <a:rPr lang="en-US" sz="1300" b="1" dirty="0">
                          <a:effectLst/>
                          <a:latin typeface="Lato"/>
                          <a:ea typeface="Calibri" panose="020F0502020204030204" pitchFamily="34" charset="0"/>
                          <a:cs typeface="Times New Roman" panose="02020603050405020304" pitchFamily="18" charset="0"/>
                        </a:rPr>
                        <a:t>FAT BURN: </a:t>
                      </a:r>
                      <a:r>
                        <a:rPr lang="en-US" sz="1300" b="0" dirty="0">
                          <a:effectLst/>
                          <a:latin typeface="Lato"/>
                          <a:ea typeface="Calibri" panose="020F0502020204030204" pitchFamily="34" charset="0"/>
                          <a:cs typeface="Times New Roman" panose="02020603050405020304" pitchFamily="18" charset="0"/>
                        </a:rPr>
                        <a:t>This program features two peaks along with gradual changes in effort. The overall goal is to raise heart rate, maintain the raised heart rate for most of the workout, then gradually bring heart rate down during the last 3 cool down segments.</a:t>
                      </a:r>
                    </a:p>
                  </a:txBody>
                  <a:tcPr/>
                </a:tc>
                <a:tc>
                  <a:txBody>
                    <a:bodyPr/>
                    <a:lstStyle/>
                    <a:p>
                      <a:pPr marL="0" marR="0">
                        <a:lnSpc>
                          <a:spcPct val="107000"/>
                        </a:lnSpc>
                        <a:spcBef>
                          <a:spcPts val="0"/>
                        </a:spcBef>
                        <a:spcAft>
                          <a:spcPts val="800"/>
                        </a:spcAft>
                      </a:pPr>
                      <a:r>
                        <a:rPr lang="en-US" sz="1300" b="1" dirty="0">
                          <a:effectLst/>
                          <a:latin typeface="Lato"/>
                          <a:ea typeface="Calibri" panose="020F0502020204030204" pitchFamily="34" charset="0"/>
                          <a:cs typeface="Times New Roman" panose="02020603050405020304" pitchFamily="18" charset="0"/>
                        </a:rPr>
                        <a:t>INTERVALS: </a:t>
                      </a:r>
                      <a:r>
                        <a:rPr lang="en-US" sz="1300" b="0" dirty="0">
                          <a:effectLst/>
                          <a:latin typeface="Lato"/>
                          <a:ea typeface="Calibri" panose="020F0502020204030204" pitchFamily="34" charset="0"/>
                          <a:cs typeface="Times New Roman" panose="02020603050405020304" pitchFamily="18" charset="0"/>
                        </a:rPr>
                        <a:t>The overall goal is to vary your workout load, taking you from peak level to recovery 8 times throughout the workout.</a:t>
                      </a:r>
                    </a:p>
                  </a:txBody>
                  <a:tcPr/>
                </a:tc>
                <a:tc>
                  <a:txBody>
                    <a:bodyPr/>
                    <a:lstStyle/>
                    <a:p>
                      <a:endParaRPr lang="en-US" sz="1300" dirty="0"/>
                    </a:p>
                  </a:txBody>
                  <a:tcPr/>
                </a:tc>
                <a:extLst>
                  <a:ext uri="{0D108BD9-81ED-4DB2-BD59-A6C34878D82A}">
                    <a16:rowId xmlns:a16="http://schemas.microsoft.com/office/drawing/2014/main" val="3492568883"/>
                  </a:ext>
                </a:extLst>
              </a:tr>
              <a:tr h="1674812">
                <a:tc>
                  <a:txBody>
                    <a:bodyPr/>
                    <a:lstStyle/>
                    <a:p>
                      <a:endParaRPr lang="en-US" sz="1300" dirty="0"/>
                    </a:p>
                  </a:txBody>
                  <a:tcPr/>
                </a:tc>
                <a:tc>
                  <a:txBody>
                    <a:bodyPr/>
                    <a:lstStyle/>
                    <a:p>
                      <a:pPr marL="0" marR="0">
                        <a:lnSpc>
                          <a:spcPct val="107000"/>
                        </a:lnSpc>
                        <a:spcBef>
                          <a:spcPts val="0"/>
                        </a:spcBef>
                        <a:spcAft>
                          <a:spcPts val="800"/>
                        </a:spcAft>
                      </a:pPr>
                      <a:r>
                        <a:rPr lang="en-US" sz="1300" b="1" dirty="0">
                          <a:effectLst/>
                          <a:latin typeface="Lato"/>
                          <a:ea typeface="Calibri" panose="020F0502020204030204" pitchFamily="34" charset="0"/>
                          <a:cs typeface="Times New Roman" panose="02020603050405020304" pitchFamily="18" charset="0"/>
                        </a:rPr>
                        <a:t>INTERMEDIATE: </a:t>
                      </a:r>
                      <a:r>
                        <a:rPr lang="en-US" sz="1300" b="0" dirty="0">
                          <a:effectLst/>
                          <a:latin typeface="Lato"/>
                          <a:ea typeface="Calibri" panose="020F0502020204030204" pitchFamily="34" charset="0"/>
                          <a:cs typeface="Times New Roman" panose="02020603050405020304" pitchFamily="18" charset="0"/>
                        </a:rPr>
                        <a:t>The overall goal of this program is to vary your heart rate by increasing and lowering the effort several times, </a:t>
                      </a:r>
                      <a:r>
                        <a:rPr lang="en-US" sz="1300" b="0" dirty="0" err="1">
                          <a:effectLst/>
                          <a:latin typeface="Lato"/>
                          <a:ea typeface="Calibri" panose="020F0502020204030204" pitchFamily="34" charset="0"/>
                          <a:cs typeface="Times New Roman" panose="02020603050405020304" pitchFamily="18" charset="0"/>
                        </a:rPr>
                        <a:t>providingyou</a:t>
                      </a:r>
                      <a:r>
                        <a:rPr lang="en-US" sz="1300" b="0" dirty="0">
                          <a:effectLst/>
                          <a:latin typeface="Lato"/>
                          <a:ea typeface="Calibri" panose="020F0502020204030204" pitchFamily="34" charset="0"/>
                          <a:cs typeface="Times New Roman" panose="02020603050405020304" pitchFamily="18" charset="0"/>
                        </a:rPr>
                        <a:t> with a challenging cardiovascular workout.</a:t>
                      </a:r>
                    </a:p>
                  </a:txBody>
                  <a:tcPr/>
                </a:tc>
                <a:tc>
                  <a:txBody>
                    <a:bodyPr/>
                    <a:lstStyle/>
                    <a:p>
                      <a:pPr marL="0" marR="0">
                        <a:lnSpc>
                          <a:spcPct val="107000"/>
                        </a:lnSpc>
                        <a:spcBef>
                          <a:spcPts val="0"/>
                        </a:spcBef>
                        <a:spcAft>
                          <a:spcPts val="800"/>
                        </a:spcAft>
                      </a:pPr>
                      <a:r>
                        <a:rPr lang="en-US" sz="1300" b="1" dirty="0">
                          <a:effectLst/>
                          <a:latin typeface="Lato"/>
                          <a:ea typeface="Calibri" panose="020F0502020204030204" pitchFamily="34" charset="0"/>
                          <a:cs typeface="Times New Roman" panose="02020603050405020304" pitchFamily="18" charset="0"/>
                        </a:rPr>
                        <a:t>ENDURO: </a:t>
                      </a:r>
                      <a:r>
                        <a:rPr lang="en-US" sz="1300" b="0" dirty="0">
                          <a:effectLst/>
                          <a:latin typeface="Lato"/>
                          <a:ea typeface="Calibri" panose="020F0502020204030204" pitchFamily="34" charset="0"/>
                          <a:cs typeface="Times New Roman" panose="02020603050405020304" pitchFamily="18" charset="0"/>
                        </a:rPr>
                        <a:t>This program features a maximum effort. The overall goal is to increase intensity toward a peak without recovery until the cooldown.</a:t>
                      </a:r>
                    </a:p>
                  </a:txBody>
                  <a:tcPr/>
                </a:tc>
                <a:tc>
                  <a:txBody>
                    <a:bodyPr/>
                    <a:lstStyle/>
                    <a:p>
                      <a:endParaRPr lang="en-US" sz="1300" dirty="0"/>
                    </a:p>
                  </a:txBody>
                  <a:tcPr/>
                </a:tc>
                <a:extLst>
                  <a:ext uri="{0D108BD9-81ED-4DB2-BD59-A6C34878D82A}">
                    <a16:rowId xmlns:a16="http://schemas.microsoft.com/office/drawing/2014/main" val="204369751"/>
                  </a:ext>
                </a:extLst>
              </a:tr>
              <a:tr h="1674812">
                <a:tc>
                  <a:txBody>
                    <a:bodyPr/>
                    <a:lstStyle/>
                    <a:p>
                      <a:endParaRPr lang="en-US" sz="1300"/>
                    </a:p>
                  </a:txBody>
                  <a:tcPr/>
                </a:tc>
                <a:tc>
                  <a:txBody>
                    <a:bodyPr/>
                    <a:lstStyle/>
                    <a:p>
                      <a:pPr marL="0" marR="0">
                        <a:lnSpc>
                          <a:spcPct val="107000"/>
                        </a:lnSpc>
                        <a:spcBef>
                          <a:spcPts val="0"/>
                        </a:spcBef>
                        <a:spcAft>
                          <a:spcPts val="800"/>
                        </a:spcAft>
                      </a:pPr>
                      <a:br>
                        <a:rPr lang="en-US" sz="1300" b="1" dirty="0">
                          <a:effectLst/>
                          <a:latin typeface="Lato"/>
                          <a:ea typeface="Calibri" panose="020F0502020204030204" pitchFamily="34" charset="0"/>
                          <a:cs typeface="Times New Roman" panose="02020603050405020304" pitchFamily="18" charset="0"/>
                        </a:rPr>
                      </a:br>
                      <a:r>
                        <a:rPr lang="en-US" sz="1300" b="1" dirty="0">
                          <a:effectLst/>
                          <a:latin typeface="Lato"/>
                          <a:ea typeface="Calibri" panose="020F0502020204030204" pitchFamily="34" charset="0"/>
                          <a:cs typeface="Times New Roman" panose="02020603050405020304" pitchFamily="18" charset="0"/>
                        </a:rPr>
                        <a:t>ADVANCED: </a:t>
                      </a:r>
                      <a:r>
                        <a:rPr lang="en-US" sz="1300" b="0" dirty="0">
                          <a:effectLst/>
                          <a:latin typeface="Lato"/>
                          <a:ea typeface="Calibri" panose="020F0502020204030204" pitchFamily="34" charset="0"/>
                          <a:cs typeface="Times New Roman" panose="02020603050405020304" pitchFamily="18" charset="0"/>
                        </a:rPr>
                        <a:t>The overall goal of this program is to raise your heart rate with high effort levels for an advanced cardiovascular workout.</a:t>
                      </a:r>
                    </a:p>
                  </a:txBody>
                  <a:tcPr/>
                </a:tc>
                <a:tc>
                  <a:txBody>
                    <a:bodyPr/>
                    <a:lstStyle/>
                    <a:p>
                      <a:pPr>
                        <a:lnSpc>
                          <a:spcPct val="107000"/>
                        </a:lnSpc>
                      </a:pPr>
                      <a:endParaRPr lang="en-US" sz="1300" dirty="0">
                        <a:effectLst/>
                        <a:latin typeface="Lato"/>
                        <a:cs typeface="Times New Roman" panose="02020603050405020304" pitchFamily="18" charset="0"/>
                      </a:endParaRPr>
                    </a:p>
                  </a:txBody>
                  <a:tcPr/>
                </a:tc>
                <a:tc>
                  <a:txBody>
                    <a:bodyPr/>
                    <a:lstStyle/>
                    <a:p>
                      <a:endParaRPr lang="en-US" sz="1300" dirty="0"/>
                    </a:p>
                  </a:txBody>
                  <a:tcPr/>
                </a:tc>
                <a:extLst>
                  <a:ext uri="{0D108BD9-81ED-4DB2-BD59-A6C34878D82A}">
                    <a16:rowId xmlns:a16="http://schemas.microsoft.com/office/drawing/2014/main" val="1792825513"/>
                  </a:ext>
                </a:extLst>
              </a:tr>
            </a:tbl>
          </a:graphicData>
        </a:graphic>
      </p:graphicFrame>
      <p:pic>
        <p:nvPicPr>
          <p:cNvPr id="4" name="Picture 3">
            <a:extLst>
              <a:ext uri="{FF2B5EF4-FFF2-40B4-BE49-F238E27FC236}">
                <a16:creationId xmlns:a16="http://schemas.microsoft.com/office/drawing/2014/main" id="{DDF0AD2B-6846-42FF-8860-21E97F32F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13" y="1570398"/>
            <a:ext cx="2962688" cy="905001"/>
          </a:xfrm>
          <a:prstGeom prst="rect">
            <a:avLst/>
          </a:prstGeom>
        </p:spPr>
      </p:pic>
      <p:pic>
        <p:nvPicPr>
          <p:cNvPr id="9" name="Picture 8">
            <a:extLst>
              <a:ext uri="{FF2B5EF4-FFF2-40B4-BE49-F238E27FC236}">
                <a16:creationId xmlns:a16="http://schemas.microsoft.com/office/drawing/2014/main" id="{39C1C34C-264D-4009-A888-92330B9E9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41" y="3789984"/>
            <a:ext cx="2953162" cy="914528"/>
          </a:xfrm>
          <a:prstGeom prst="rect">
            <a:avLst/>
          </a:prstGeom>
        </p:spPr>
      </p:pic>
      <p:pic>
        <p:nvPicPr>
          <p:cNvPr id="12" name="Picture 11">
            <a:extLst>
              <a:ext uri="{FF2B5EF4-FFF2-40B4-BE49-F238E27FC236}">
                <a16:creationId xmlns:a16="http://schemas.microsoft.com/office/drawing/2014/main" id="{D6E4B30B-8CE1-4985-BA20-A1DC2EECD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13" y="5649350"/>
            <a:ext cx="2934109" cy="933580"/>
          </a:xfrm>
          <a:prstGeom prst="rect">
            <a:avLst/>
          </a:prstGeom>
        </p:spPr>
      </p:pic>
      <p:pic>
        <p:nvPicPr>
          <p:cNvPr id="16" name="Picture 15">
            <a:extLst>
              <a:ext uri="{FF2B5EF4-FFF2-40B4-BE49-F238E27FC236}">
                <a16:creationId xmlns:a16="http://schemas.microsoft.com/office/drawing/2014/main" id="{D25FA552-6033-4963-821E-49ECBF0067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0321" y="1570568"/>
            <a:ext cx="2953162" cy="905001"/>
          </a:xfrm>
          <a:prstGeom prst="rect">
            <a:avLst/>
          </a:prstGeom>
        </p:spPr>
      </p:pic>
      <p:pic>
        <p:nvPicPr>
          <p:cNvPr id="18" name="Picture 17">
            <a:extLst>
              <a:ext uri="{FF2B5EF4-FFF2-40B4-BE49-F238E27FC236}">
                <a16:creationId xmlns:a16="http://schemas.microsoft.com/office/drawing/2014/main" id="{8BA43A0C-515D-467F-9CB5-5B6BACFCC2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0797" y="3789984"/>
            <a:ext cx="2953162" cy="914528"/>
          </a:xfrm>
          <a:prstGeom prst="rect">
            <a:avLst/>
          </a:prstGeom>
        </p:spPr>
      </p:pic>
    </p:spTree>
    <p:extLst>
      <p:ext uri="{BB962C8B-B14F-4D97-AF65-F5344CB8AC3E}">
        <p14:creationId xmlns:p14="http://schemas.microsoft.com/office/powerpoint/2010/main" val="372866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Running the Elliptical Built-In Programs</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4900526"/>
          </a:xfrm>
        </p:spPr>
        <p:txBody>
          <a:bodyPr>
            <a:noAutofit/>
          </a:bodyPr>
          <a:lstStyle/>
          <a:p>
            <a:pPr marL="457200" indent="-457200">
              <a:lnSpc>
                <a:spcPct val="110000"/>
              </a:lnSpc>
              <a:buFont typeface="+mj-lt"/>
              <a:buAutoNum type="arabicPeriod"/>
            </a:pPr>
            <a:r>
              <a:rPr lang="en-US" sz="1600" dirty="0">
                <a:latin typeface="Lato" panose="020F0502020204030203"/>
              </a:rPr>
              <a:t>Start a workout.</a:t>
            </a:r>
          </a:p>
          <a:p>
            <a:pPr marL="457200" indent="-457200">
              <a:lnSpc>
                <a:spcPct val="110000"/>
              </a:lnSpc>
              <a:buFont typeface="+mj-lt"/>
              <a:buAutoNum type="arabicPeriod"/>
            </a:pPr>
            <a:r>
              <a:rPr lang="en-US" sz="1600" dirty="0">
                <a:latin typeface="Lato" panose="020F0502020204030203"/>
              </a:rPr>
              <a:t>Press </a:t>
            </a:r>
            <a:r>
              <a:rPr lang="en-US" sz="1600" b="1" dirty="0">
                <a:latin typeface="Lato" panose="020F0502020204030203"/>
              </a:rPr>
              <a:t>PROGRAMS</a:t>
            </a:r>
            <a:r>
              <a:rPr lang="en-US" sz="1600" dirty="0">
                <a:latin typeface="Lato" panose="020F0502020204030203"/>
              </a:rPr>
              <a:t> to display the Programs selection screen.</a:t>
            </a:r>
          </a:p>
          <a:p>
            <a:pPr marL="457200" indent="-457200">
              <a:lnSpc>
                <a:spcPct val="110000"/>
              </a:lnSpc>
              <a:buFont typeface="+mj-lt"/>
              <a:buAutoNum type="arabicPeriod"/>
            </a:pPr>
            <a:r>
              <a:rPr lang="en-US" sz="1600" dirty="0">
                <a:latin typeface="Lato" panose="020F0502020204030203"/>
              </a:rPr>
              <a:t>Select a built-in program by using the arrow to scroll through the list, then press ENTER. You are prompted to enter the following parameters: </a:t>
            </a:r>
            <a:r>
              <a:rPr lang="en-US" sz="1600" b="1" dirty="0">
                <a:latin typeface="Lato" panose="020F0502020204030203"/>
              </a:rPr>
              <a:t>Maximum Effort</a:t>
            </a:r>
            <a:r>
              <a:rPr lang="en-US" sz="1600" dirty="0">
                <a:latin typeface="Lato" panose="020F0502020204030203"/>
              </a:rPr>
              <a:t>: (scales effort curve to maximum effort entered), </a:t>
            </a:r>
            <a:r>
              <a:rPr lang="en-US" sz="1600" b="1" dirty="0">
                <a:latin typeface="Lato" panose="020F0502020204030203"/>
              </a:rPr>
              <a:t>Program Time</a:t>
            </a:r>
            <a:r>
              <a:rPr lang="en-US" sz="1600" dirty="0">
                <a:latin typeface="Lato" panose="020F0502020204030203"/>
              </a:rPr>
              <a:t> (sets total length of time you want program to run), </a:t>
            </a:r>
            <a:r>
              <a:rPr lang="en-US" sz="1600" b="1" dirty="0">
                <a:latin typeface="Lato" panose="020F0502020204030203"/>
              </a:rPr>
              <a:t>Minimum Effort</a:t>
            </a:r>
            <a:r>
              <a:rPr lang="en-US" sz="1600" dirty="0">
                <a:latin typeface="Lato" panose="020F0502020204030203"/>
              </a:rPr>
              <a:t> (INTERVALS Program only).</a:t>
            </a:r>
          </a:p>
          <a:p>
            <a:pPr marL="457200" indent="-457200">
              <a:lnSpc>
                <a:spcPct val="110000"/>
              </a:lnSpc>
              <a:buFont typeface="+mj-lt"/>
              <a:buAutoNum type="arabicPeriod"/>
            </a:pPr>
            <a:r>
              <a:rPr lang="en-US" sz="1600" dirty="0">
                <a:latin typeface="Lato" panose="020F0502020204030203"/>
              </a:rPr>
              <a:t>Enter the Maximum Effort using the numeric keypad or the arrow to select a value, then press </a:t>
            </a:r>
            <a:r>
              <a:rPr lang="en-US" sz="1600" b="1" dirty="0">
                <a:latin typeface="Lato" panose="020F0502020204030203"/>
              </a:rPr>
              <a:t>ENTER</a:t>
            </a:r>
            <a:r>
              <a:rPr lang="en-US" sz="1600" dirty="0">
                <a:latin typeface="Lato" panose="020F0502020204030203"/>
              </a:rPr>
              <a:t> or wait 3 seconds.</a:t>
            </a:r>
          </a:p>
          <a:p>
            <a:pPr marL="457200" indent="-457200">
              <a:lnSpc>
                <a:spcPct val="110000"/>
              </a:lnSpc>
              <a:buFont typeface="+mj-lt"/>
              <a:buAutoNum type="arabicPeriod"/>
            </a:pPr>
            <a:r>
              <a:rPr lang="en-US" sz="1600" dirty="0">
                <a:latin typeface="Lato" panose="020F0502020204030203"/>
              </a:rPr>
              <a:t>Enter Program Time using the numeric keypad or the arrow keys, then press </a:t>
            </a:r>
            <a:r>
              <a:rPr lang="en-US" sz="1600" b="1" dirty="0">
                <a:latin typeface="Lato" panose="020F0502020204030203"/>
              </a:rPr>
              <a:t>ENTER</a:t>
            </a:r>
            <a:r>
              <a:rPr lang="en-US" sz="1600" dirty="0">
                <a:latin typeface="Lato" panose="020F0502020204030203"/>
              </a:rPr>
              <a:t> or wait 3 seconds. The time should be at least 10 minutes and not more than 99minutes.</a:t>
            </a:r>
          </a:p>
          <a:p>
            <a:pPr marL="457200" indent="-457200">
              <a:lnSpc>
                <a:spcPct val="110000"/>
              </a:lnSpc>
              <a:buFont typeface="+mj-lt"/>
              <a:buAutoNum type="arabicPeriod"/>
            </a:pPr>
            <a:r>
              <a:rPr lang="en-US" sz="1600" dirty="0">
                <a:latin typeface="Lato" panose="020F0502020204030203"/>
              </a:rPr>
              <a:t>Press </a:t>
            </a:r>
            <a:r>
              <a:rPr lang="en-US" sz="1600" b="1" dirty="0">
                <a:latin typeface="Lato" panose="020F0502020204030203"/>
              </a:rPr>
              <a:t>START</a:t>
            </a:r>
            <a:r>
              <a:rPr lang="en-US" sz="1600" dirty="0">
                <a:latin typeface="Lato" panose="020F0502020204030203"/>
              </a:rPr>
              <a:t> to begin your workout. The Program Progress Detail screen displays your current segment effort and remaining time.</a:t>
            </a:r>
          </a:p>
          <a:p>
            <a:pPr marL="457200" indent="-457200">
              <a:lnSpc>
                <a:spcPct val="110000"/>
              </a:lnSpc>
              <a:buFont typeface="+mj-lt"/>
              <a:buAutoNum type="arabicPeriod"/>
            </a:pPr>
            <a:r>
              <a:rPr lang="en-US" sz="1600" dirty="0">
                <a:latin typeface="Lato" panose="020F0502020204030203"/>
              </a:rPr>
              <a:t>To view other segments, select the </a:t>
            </a:r>
            <a:r>
              <a:rPr lang="en-US" sz="1600" b="1" dirty="0">
                <a:latin typeface="Lato" panose="020F0502020204030203"/>
              </a:rPr>
              <a:t>View Other Segments </a:t>
            </a:r>
            <a:r>
              <a:rPr lang="en-US" sz="1600" dirty="0">
                <a:latin typeface="Lato" panose="020F0502020204030203"/>
              </a:rPr>
              <a:t>button. Use the arrow keys to move left or right. To exit, press </a:t>
            </a:r>
            <a:r>
              <a:rPr lang="en-US" sz="1600" b="1" dirty="0">
                <a:latin typeface="Lato" panose="020F0502020204030203"/>
              </a:rPr>
              <a:t>DONE</a:t>
            </a:r>
            <a:r>
              <a:rPr lang="en-US" sz="1600" dirty="0">
                <a:latin typeface="Lato" panose="020F0502020204030203"/>
              </a:rPr>
              <a:t>.</a:t>
            </a:r>
          </a:p>
          <a:p>
            <a:pPr marL="457200" indent="-457200">
              <a:lnSpc>
                <a:spcPct val="110000"/>
              </a:lnSpc>
              <a:buFont typeface="+mj-lt"/>
              <a:buAutoNum type="arabicPeriod"/>
            </a:pPr>
            <a:r>
              <a:rPr lang="en-US" sz="1600" dirty="0">
                <a:latin typeface="Lato" panose="020F0502020204030203"/>
              </a:rPr>
              <a:t>Press the buttons below the arrow keys at any time to view any of the other motivational screens during your program overview. When viewing a motivational screen other than the Program Progress Detail screen during a segment change, the display temporarily shows the Program Progress Detail Screen then returns to the original screen. During a segment change, the effort window will flash if there is a change in either.</a:t>
            </a:r>
          </a:p>
        </p:txBody>
      </p:sp>
    </p:spTree>
    <p:extLst>
      <p:ext uri="{BB962C8B-B14F-4D97-AF65-F5344CB8AC3E}">
        <p14:creationId xmlns:p14="http://schemas.microsoft.com/office/powerpoint/2010/main" val="225178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User Programs</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4900526"/>
          </a:xfrm>
        </p:spPr>
        <p:txBody>
          <a:bodyPr>
            <a:noAutofit/>
          </a:bodyPr>
          <a:lstStyle/>
          <a:p>
            <a:pPr marL="0" indent="0">
              <a:lnSpc>
                <a:spcPct val="110000"/>
              </a:lnSpc>
              <a:buNone/>
            </a:pPr>
            <a:r>
              <a:rPr lang="en-US" sz="2000" dirty="0">
                <a:latin typeface="Lato" panose="020F0502020204030203"/>
              </a:rPr>
              <a:t>Cardio ellipticals can store up to 5 individual, modifiable user-defined program profiles. A user-defined program looks and runs exactly like a built-in program, but it can be customized to suit the user.</a:t>
            </a:r>
          </a:p>
          <a:p>
            <a:pPr marL="0" indent="0">
              <a:lnSpc>
                <a:spcPct val="110000"/>
              </a:lnSpc>
              <a:buNone/>
            </a:pPr>
            <a:endParaRPr lang="en-US" sz="2000" dirty="0">
              <a:latin typeface="Lato" panose="020F0502020204030203"/>
            </a:endParaRPr>
          </a:p>
          <a:p>
            <a:pPr marL="457200" indent="-457200">
              <a:lnSpc>
                <a:spcPct val="110000"/>
              </a:lnSpc>
              <a:buFont typeface="+mj-lt"/>
              <a:buAutoNum type="arabicPeriod"/>
            </a:pPr>
            <a:r>
              <a:rPr lang="en-US" sz="2000" dirty="0">
                <a:latin typeface="Lato" panose="020F0502020204030203"/>
              </a:rPr>
              <a:t>Press the button below </a:t>
            </a:r>
            <a:r>
              <a:rPr lang="en-US" sz="2000" b="1" dirty="0">
                <a:latin typeface="Lato" panose="020F0502020204030203"/>
              </a:rPr>
              <a:t>PROGRAMS</a:t>
            </a:r>
            <a:r>
              <a:rPr lang="en-US" sz="2000" dirty="0">
                <a:latin typeface="Lato" panose="020F0502020204030203"/>
              </a:rPr>
              <a:t> to display the Programs selection screen.</a:t>
            </a:r>
          </a:p>
          <a:p>
            <a:pPr marL="457200" indent="-457200">
              <a:lnSpc>
                <a:spcPct val="110000"/>
              </a:lnSpc>
              <a:buFont typeface="+mj-lt"/>
              <a:buAutoNum type="arabicPeriod"/>
            </a:pPr>
            <a:r>
              <a:rPr lang="en-US" sz="2000" dirty="0">
                <a:latin typeface="Lato" panose="020F0502020204030203"/>
              </a:rPr>
              <a:t>Scroll through the program options by pressing </a:t>
            </a:r>
            <a:r>
              <a:rPr lang="en-US" sz="2000" b="1" dirty="0">
                <a:latin typeface="Lato" panose="020F0502020204030203"/>
              </a:rPr>
              <a:t>PROGRAMS</a:t>
            </a:r>
            <a:r>
              <a:rPr lang="en-US" sz="2000" dirty="0">
                <a:latin typeface="Lato" panose="020F0502020204030203"/>
              </a:rPr>
              <a:t> or use the arrow keys. When USER PROGRAM PREVIEW is shown, press </a:t>
            </a:r>
            <a:r>
              <a:rPr lang="en-US" sz="2000" b="1" dirty="0">
                <a:latin typeface="Lato" panose="020F0502020204030203"/>
              </a:rPr>
              <a:t>ENTER</a:t>
            </a:r>
            <a:r>
              <a:rPr lang="en-US" sz="2000" dirty="0">
                <a:latin typeface="Lato" panose="020F0502020204030203"/>
              </a:rPr>
              <a:t>.</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ENTER</a:t>
            </a:r>
            <a:r>
              <a:rPr lang="en-US" sz="2000" dirty="0">
                <a:latin typeface="Lato" panose="020F0502020204030203"/>
              </a:rPr>
              <a:t> or wait 3 seconds. The screen displays PRESS START TO BEGIN OR EDIT TO SET UP.</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EDIT</a:t>
            </a:r>
            <a:r>
              <a:rPr lang="en-US" sz="2000" dirty="0">
                <a:latin typeface="Lato" panose="020F0502020204030203"/>
              </a:rPr>
              <a:t>. EDIT MODE requires a time for segment 1.</a:t>
            </a:r>
          </a:p>
        </p:txBody>
      </p:sp>
      <p:pic>
        <p:nvPicPr>
          <p:cNvPr id="9" name="Picture 8">
            <a:extLst>
              <a:ext uri="{FF2B5EF4-FFF2-40B4-BE49-F238E27FC236}">
                <a16:creationId xmlns:a16="http://schemas.microsoft.com/office/drawing/2014/main" id="{29848328-FC0E-4B35-90E0-ABADE99BB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5411" y="4659351"/>
            <a:ext cx="3648584" cy="1829056"/>
          </a:xfrm>
          <a:prstGeom prst="rect">
            <a:avLst/>
          </a:prstGeom>
        </p:spPr>
      </p:pic>
    </p:spTree>
    <p:extLst>
      <p:ext uri="{BB962C8B-B14F-4D97-AF65-F5344CB8AC3E}">
        <p14:creationId xmlns:p14="http://schemas.microsoft.com/office/powerpoint/2010/main" val="326649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User Programs </a:t>
            </a:r>
            <a:r>
              <a:rPr lang="en-US" sz="2300" dirty="0" err="1">
                <a:solidFill>
                  <a:schemeClr val="bg2">
                    <a:lumMod val="50000"/>
                  </a:schemeClr>
                </a:solidFill>
              </a:rPr>
              <a:t>Cont</a:t>
            </a:r>
            <a:r>
              <a:rPr lang="en-US" sz="2300" dirty="0">
                <a:solidFill>
                  <a:schemeClr val="bg2">
                    <a:lumMod val="50000"/>
                  </a:schemeClr>
                </a:solidFill>
              </a:rPr>
              <a:t>…</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5139490"/>
          </a:xfrm>
        </p:spPr>
        <p:txBody>
          <a:bodyPr>
            <a:noAutofit/>
          </a:bodyPr>
          <a:lstStyle/>
          <a:p>
            <a:pPr marL="0" indent="0">
              <a:lnSpc>
                <a:spcPct val="110000"/>
              </a:lnSpc>
              <a:buNone/>
            </a:pPr>
            <a:r>
              <a:rPr lang="en-US" sz="2000" dirty="0">
                <a:latin typeface="Lato" panose="020F0502020204030203"/>
              </a:rPr>
              <a:t>Note: Press </a:t>
            </a:r>
            <a:r>
              <a:rPr lang="en-US" sz="2000" b="1" dirty="0">
                <a:latin typeface="Lato" panose="020F0502020204030203"/>
              </a:rPr>
              <a:t>SWITCH FOCUS </a:t>
            </a:r>
            <a:r>
              <a:rPr lang="en-US" sz="2000" dirty="0">
                <a:latin typeface="Lato" panose="020F0502020204030203"/>
              </a:rPr>
              <a:t>to toggle between effort and time values for the current segment. To change segments, press </a:t>
            </a:r>
            <a:r>
              <a:rPr lang="en-US" sz="2000" b="1" dirty="0">
                <a:latin typeface="Lato" panose="020F0502020204030203"/>
              </a:rPr>
              <a:t>NEXT SEGMENT </a:t>
            </a:r>
            <a:r>
              <a:rPr lang="en-US" sz="2000" dirty="0">
                <a:latin typeface="Lato" panose="020F0502020204030203"/>
              </a:rPr>
              <a:t>or </a:t>
            </a:r>
            <a:r>
              <a:rPr lang="en-US" sz="2000" b="1" dirty="0">
                <a:latin typeface="Lato" panose="020F0502020204030203"/>
              </a:rPr>
              <a:t>PREVIOUS SEGMENT</a:t>
            </a:r>
            <a:r>
              <a:rPr lang="en-US" sz="2000" dirty="0">
                <a:latin typeface="Lato" panose="020F0502020204030203"/>
              </a:rPr>
              <a:t>. You can change segments in either the forward or reverse direction.</a:t>
            </a:r>
          </a:p>
          <a:p>
            <a:pPr marL="0" indent="0">
              <a:lnSpc>
                <a:spcPct val="110000"/>
              </a:lnSpc>
              <a:buNone/>
            </a:pPr>
            <a:endParaRPr lang="en-US" sz="1400" dirty="0">
              <a:latin typeface="Lato" panose="020F0502020204030203"/>
            </a:endParaRPr>
          </a:p>
          <a:p>
            <a:pPr marL="457200" indent="-457200">
              <a:lnSpc>
                <a:spcPct val="110000"/>
              </a:lnSpc>
              <a:buAutoNum type="arabicPeriod" startAt="5"/>
            </a:pPr>
            <a:r>
              <a:rPr lang="en-US" sz="2000" dirty="0">
                <a:latin typeface="Lato" panose="020F0502020204030203"/>
              </a:rPr>
              <a:t>Use the numeric keypad to change the value and press </a:t>
            </a:r>
            <a:r>
              <a:rPr lang="en-US" sz="2000" b="1" dirty="0">
                <a:latin typeface="Lato" panose="020F0502020204030203"/>
              </a:rPr>
              <a:t>SWITCH FOCUS</a:t>
            </a:r>
            <a:r>
              <a:rPr lang="en-US" sz="2000" dirty="0">
                <a:latin typeface="Lato" panose="020F0502020204030203"/>
              </a:rPr>
              <a:t>. Continue to another segment by pressing the next or previous segment keys.</a:t>
            </a:r>
          </a:p>
          <a:p>
            <a:pPr marL="457200" indent="-457200">
              <a:lnSpc>
                <a:spcPct val="110000"/>
              </a:lnSpc>
              <a:buAutoNum type="arabicPeriod" startAt="5"/>
            </a:pPr>
            <a:r>
              <a:rPr lang="en-US" sz="2000" dirty="0">
                <a:latin typeface="Lato" panose="020F0502020204030203"/>
              </a:rPr>
              <a:t>If you want a program to have less than 20 segments, create the last segment with 0 in the time field. The time reads END. The program ends when it reaches this segment.</a:t>
            </a:r>
          </a:p>
          <a:p>
            <a:pPr marL="457200" indent="-457200">
              <a:lnSpc>
                <a:spcPct val="110000"/>
              </a:lnSpc>
              <a:buAutoNum type="arabicPeriod" startAt="5"/>
            </a:pPr>
            <a:r>
              <a:rPr lang="en-US" sz="2000" dirty="0">
                <a:latin typeface="Lato" panose="020F0502020204030203"/>
              </a:rPr>
              <a:t>When you finish editing your User-Defined Program, you can begin your program by pressing </a:t>
            </a:r>
            <a:r>
              <a:rPr lang="en-US" sz="2000" b="1" dirty="0">
                <a:latin typeface="Lato" panose="020F0502020204030203"/>
              </a:rPr>
              <a:t>START</a:t>
            </a:r>
            <a:r>
              <a:rPr lang="en-US" sz="2000" dirty="0">
                <a:latin typeface="Lato" panose="020F0502020204030203"/>
              </a:rPr>
              <a:t> or </a:t>
            </a:r>
            <a:r>
              <a:rPr lang="en-US" sz="2000" b="1" dirty="0">
                <a:latin typeface="Lato" panose="020F0502020204030203"/>
              </a:rPr>
              <a:t>DONE</a:t>
            </a:r>
            <a:r>
              <a:rPr lang="en-US" sz="2000" dirty="0">
                <a:latin typeface="Lato" panose="020F0502020204030203"/>
              </a:rPr>
              <a:t>.</a:t>
            </a:r>
          </a:p>
          <a:p>
            <a:pPr marL="0" indent="0">
              <a:lnSpc>
                <a:spcPct val="110000"/>
              </a:lnSpc>
              <a:buNone/>
            </a:pPr>
            <a:endParaRPr lang="en-US" sz="1400" dirty="0">
              <a:latin typeface="Lato" panose="020F0502020204030203"/>
            </a:endParaRPr>
          </a:p>
          <a:p>
            <a:pPr marL="0" indent="0">
              <a:lnSpc>
                <a:spcPct val="110000"/>
              </a:lnSpc>
              <a:buNone/>
            </a:pPr>
            <a:r>
              <a:rPr lang="en-US" sz="2000" dirty="0">
                <a:latin typeface="Lato" panose="020F0502020204030203"/>
              </a:rPr>
              <a:t>Note: If you attempt to advance the cursor past the 20th segment, you are prompted with </a:t>
            </a:r>
            <a:r>
              <a:rPr lang="en-US" sz="2000" b="1" dirty="0">
                <a:latin typeface="Lato" panose="020F0502020204030203"/>
              </a:rPr>
              <a:t>PRESS START TO BEGIN OR EDIT TO SET UP</a:t>
            </a:r>
            <a:r>
              <a:rPr lang="en-US" sz="2000" dirty="0">
                <a:latin typeface="Lato" panose="020F0502020204030203"/>
              </a:rPr>
              <a:t>. You can also exit Edit Mode by pressing </a:t>
            </a:r>
            <a:r>
              <a:rPr lang="en-US" sz="2000" b="1" dirty="0">
                <a:latin typeface="Lato" panose="020F0502020204030203"/>
              </a:rPr>
              <a:t>MANUAL MODE </a:t>
            </a:r>
            <a:r>
              <a:rPr lang="en-US" sz="2000" dirty="0">
                <a:latin typeface="Lato" panose="020F0502020204030203"/>
              </a:rPr>
              <a:t>or </a:t>
            </a:r>
            <a:r>
              <a:rPr lang="en-US" sz="2000" b="1" dirty="0">
                <a:latin typeface="Lato" panose="020F0502020204030203"/>
              </a:rPr>
              <a:t>PROGRAMS</a:t>
            </a:r>
            <a:r>
              <a:rPr lang="en-US" sz="2000" dirty="0">
                <a:latin typeface="Lato" panose="020F0502020204030203"/>
              </a:rPr>
              <a:t> at any time.</a:t>
            </a:r>
          </a:p>
        </p:txBody>
      </p:sp>
    </p:spTree>
    <p:extLst>
      <p:ext uri="{BB962C8B-B14F-4D97-AF65-F5344CB8AC3E}">
        <p14:creationId xmlns:p14="http://schemas.microsoft.com/office/powerpoint/2010/main" val="244728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Specific Goal Programs</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5139490"/>
          </a:xfrm>
        </p:spPr>
        <p:txBody>
          <a:bodyPr>
            <a:noAutofit/>
          </a:bodyPr>
          <a:lstStyle/>
          <a:p>
            <a:pPr marL="0" indent="0">
              <a:lnSpc>
                <a:spcPct val="110000"/>
              </a:lnSpc>
              <a:buNone/>
            </a:pPr>
            <a:r>
              <a:rPr lang="en-US" sz="1800" dirty="0">
                <a:latin typeface="Lato" panose="020F0502020204030203"/>
              </a:rPr>
              <a:t>The Cardio Elliptical provides Specific Goal programs. Whether you want to go for 3 miles, burn 1,000 calories, or simply exercise for 15 minutes, the Goal Progress screen accurately assesses your progress with a variety of statistics. During these programs you retain full manual control.</a:t>
            </a:r>
          </a:p>
          <a:p>
            <a:pPr marL="0" indent="0">
              <a:lnSpc>
                <a:spcPct val="110000"/>
              </a:lnSpc>
              <a:buNone/>
            </a:pPr>
            <a:endParaRPr lang="en-US" sz="1800" dirty="0">
              <a:latin typeface="Lato" panose="020F0502020204030203"/>
            </a:endParaRPr>
          </a:p>
          <a:p>
            <a:pPr marL="457200" indent="-457200">
              <a:lnSpc>
                <a:spcPct val="110000"/>
              </a:lnSpc>
              <a:buFont typeface="+mj-lt"/>
              <a:buAutoNum type="arabicPeriod"/>
            </a:pPr>
            <a:r>
              <a:rPr lang="en-US" sz="1800" dirty="0">
                <a:latin typeface="Lato" panose="020F0502020204030203"/>
              </a:rPr>
              <a:t>Start a workout.</a:t>
            </a:r>
          </a:p>
          <a:p>
            <a:pPr marL="457200" indent="-457200">
              <a:lnSpc>
                <a:spcPct val="110000"/>
              </a:lnSpc>
              <a:buFont typeface="+mj-lt"/>
              <a:buAutoNum type="arabicPeriod"/>
            </a:pPr>
            <a:r>
              <a:rPr lang="en-US" sz="1800" dirty="0">
                <a:latin typeface="Lato" panose="020F0502020204030203"/>
              </a:rPr>
              <a:t>Press </a:t>
            </a:r>
            <a:r>
              <a:rPr lang="en-US" sz="1800" b="1" dirty="0">
                <a:latin typeface="Lato" panose="020F0502020204030203"/>
              </a:rPr>
              <a:t>PROGRAMS</a:t>
            </a:r>
            <a:r>
              <a:rPr lang="en-US" sz="1800" dirty="0">
                <a:latin typeface="Lato" panose="020F0502020204030203"/>
              </a:rPr>
              <a:t> to display the Programs selection screen and select the goal program you desire.</a:t>
            </a:r>
          </a:p>
          <a:p>
            <a:pPr lvl="1">
              <a:lnSpc>
                <a:spcPct val="110000"/>
              </a:lnSpc>
            </a:pPr>
            <a:r>
              <a:rPr lang="en-US" sz="1800" dirty="0">
                <a:latin typeface="Lato" panose="020F0502020204030203"/>
              </a:rPr>
              <a:t>For TIME GOAL PROGRAM, set a Program Time Goal using the numeric keypad or the arrow keys, then press </a:t>
            </a:r>
            <a:r>
              <a:rPr lang="en-US" sz="1800" b="1" dirty="0">
                <a:latin typeface="Lato" panose="020F0502020204030203"/>
              </a:rPr>
              <a:t>ENTER</a:t>
            </a:r>
            <a:r>
              <a:rPr lang="en-US" sz="1800" dirty="0">
                <a:latin typeface="Lato" panose="020F0502020204030203"/>
              </a:rPr>
              <a:t> or wait 3 seconds.</a:t>
            </a:r>
          </a:p>
          <a:p>
            <a:pPr lvl="1">
              <a:lnSpc>
                <a:spcPct val="110000"/>
              </a:lnSpc>
            </a:pPr>
            <a:r>
              <a:rPr lang="en-US" sz="1800" dirty="0">
                <a:latin typeface="Lato" panose="020F0502020204030203"/>
              </a:rPr>
              <a:t>For DISTANCE GOAL PROGRAM, set a Program Distance Goal using the numeric keypad or arrow keys. Enter a distance from 0.1 to 99.9 miles (km in metric), then press </a:t>
            </a:r>
            <a:r>
              <a:rPr lang="en-US" sz="1800" b="1" dirty="0">
                <a:latin typeface="Lato" panose="020F0502020204030203"/>
              </a:rPr>
              <a:t>ENTER</a:t>
            </a:r>
            <a:r>
              <a:rPr lang="en-US" sz="1800" dirty="0">
                <a:latin typeface="Lato" panose="020F0502020204030203"/>
              </a:rPr>
              <a:t> or wait 3 seconds.</a:t>
            </a:r>
          </a:p>
          <a:p>
            <a:pPr lvl="1">
              <a:lnSpc>
                <a:spcPct val="110000"/>
              </a:lnSpc>
            </a:pPr>
            <a:r>
              <a:rPr lang="en-US" sz="1800" dirty="0">
                <a:latin typeface="Lato" panose="020F0502020204030203"/>
              </a:rPr>
              <a:t>For CALORIE GOAL PROGRAM, set a Program Calorie Goal using the numeric keypad or arrow keys. Enter a calorie goal from 10 to 9,999 calories, then press </a:t>
            </a:r>
            <a:r>
              <a:rPr lang="en-US" sz="1800" b="1" dirty="0">
                <a:latin typeface="Lato" panose="020F0502020204030203"/>
              </a:rPr>
              <a:t>ENTER</a:t>
            </a:r>
            <a:r>
              <a:rPr lang="en-US" sz="1800" dirty="0">
                <a:latin typeface="Lato" panose="020F0502020204030203"/>
              </a:rPr>
              <a:t> or wait 3 seconds.</a:t>
            </a:r>
          </a:p>
          <a:p>
            <a:pPr marL="457200" indent="-457200">
              <a:lnSpc>
                <a:spcPct val="110000"/>
              </a:lnSpc>
              <a:buFont typeface="+mj-lt"/>
              <a:buAutoNum type="arabicPeriod"/>
            </a:pPr>
            <a:r>
              <a:rPr lang="en-US" sz="1800" dirty="0">
                <a:latin typeface="Lato" panose="020F0502020204030203"/>
              </a:rPr>
              <a:t>Press </a:t>
            </a:r>
            <a:r>
              <a:rPr lang="en-US" sz="1800" b="1" dirty="0">
                <a:latin typeface="Lato" panose="020F0502020204030203"/>
              </a:rPr>
              <a:t>START</a:t>
            </a:r>
            <a:r>
              <a:rPr lang="en-US" sz="1800" dirty="0">
                <a:latin typeface="Lato" panose="020F0502020204030203"/>
              </a:rPr>
              <a:t> to begin. The Goal Progress screen shows your Specific Goal (Time, Distance, or Calorie), counting down (noted by a negative sign).</a:t>
            </a:r>
          </a:p>
          <a:p>
            <a:pPr marL="457200" indent="-457200">
              <a:lnSpc>
                <a:spcPct val="110000"/>
              </a:lnSpc>
              <a:buFont typeface="+mj-lt"/>
              <a:buAutoNum type="arabicPeriod"/>
            </a:pPr>
            <a:r>
              <a:rPr lang="en-US" sz="1800" dirty="0">
                <a:latin typeface="Lato" panose="020F0502020204030203"/>
              </a:rPr>
              <a:t>Press </a:t>
            </a:r>
            <a:r>
              <a:rPr lang="en-US" sz="1800" b="1" dirty="0">
                <a:latin typeface="Lato" panose="020F0502020204030203"/>
              </a:rPr>
              <a:t>ENTER</a:t>
            </a:r>
            <a:r>
              <a:rPr lang="en-US" sz="1800" dirty="0">
                <a:latin typeface="Lato" panose="020F0502020204030203"/>
              </a:rPr>
              <a:t> at any time to view any of the other screens during your program.</a:t>
            </a:r>
          </a:p>
        </p:txBody>
      </p:sp>
    </p:spTree>
    <p:extLst>
      <p:ext uri="{BB962C8B-B14F-4D97-AF65-F5344CB8AC3E}">
        <p14:creationId xmlns:p14="http://schemas.microsoft.com/office/powerpoint/2010/main" val="345119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47D7-DBDB-41A5-973A-E01CFA6CCE37}"/>
              </a:ext>
            </a:extLst>
          </p:cNvPr>
          <p:cNvSpPr>
            <a:spLocks noGrp="1"/>
          </p:cNvSpPr>
          <p:nvPr>
            <p:ph type="title"/>
          </p:nvPr>
        </p:nvSpPr>
        <p:spPr>
          <a:xfrm>
            <a:off x="609600" y="2302789"/>
            <a:ext cx="10972800" cy="1143000"/>
          </a:xfrm>
        </p:spPr>
        <p:txBody>
          <a:bodyPr/>
          <a:lstStyle/>
          <a:p>
            <a:pPr algn="ctr"/>
            <a:r>
              <a:rPr lang="en-US" dirty="0"/>
              <a:t>Elliptical</a:t>
            </a:r>
          </a:p>
        </p:txBody>
      </p:sp>
      <p:pic>
        <p:nvPicPr>
          <p:cNvPr id="3" name="Picture 2">
            <a:extLst>
              <a:ext uri="{FF2B5EF4-FFF2-40B4-BE49-F238E27FC236}">
                <a16:creationId xmlns:a16="http://schemas.microsoft.com/office/drawing/2014/main" id="{561C1CF6-DD8A-4EF8-8D0C-4CCA6F2C5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580" y="353615"/>
            <a:ext cx="1985409" cy="1261967"/>
          </a:xfrm>
          <a:prstGeom prst="rect">
            <a:avLst/>
          </a:prstGeom>
        </p:spPr>
      </p:pic>
    </p:spTree>
    <p:extLst>
      <p:ext uri="{BB962C8B-B14F-4D97-AF65-F5344CB8AC3E}">
        <p14:creationId xmlns:p14="http://schemas.microsoft.com/office/powerpoint/2010/main" val="417279733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User Programs</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4900526"/>
          </a:xfrm>
        </p:spPr>
        <p:txBody>
          <a:bodyPr>
            <a:noAutofit/>
          </a:bodyPr>
          <a:lstStyle/>
          <a:p>
            <a:pPr marL="0" indent="0">
              <a:lnSpc>
                <a:spcPct val="110000"/>
              </a:lnSpc>
              <a:buNone/>
            </a:pPr>
            <a:r>
              <a:rPr lang="en-US" sz="2000" dirty="0">
                <a:latin typeface="Lato" panose="020F0502020204030203"/>
              </a:rPr>
              <a:t>The Cardio Elliptical provides Specific Goal programs. Whether you want to go for 3 miles, burn 1,000 calories, or simply exercise for 15 minutes, the Goal Progress screen accurately assesses your progress with a variety of statistics.</a:t>
            </a:r>
          </a:p>
          <a:p>
            <a:pPr marL="0" indent="0">
              <a:lnSpc>
                <a:spcPct val="110000"/>
              </a:lnSpc>
              <a:buNone/>
            </a:pPr>
            <a:endParaRPr lang="en-US" sz="2000" dirty="0">
              <a:latin typeface="Lato" panose="020F0502020204030203"/>
            </a:endParaRPr>
          </a:p>
          <a:p>
            <a:pPr marL="457200" indent="-457200">
              <a:lnSpc>
                <a:spcPct val="110000"/>
              </a:lnSpc>
              <a:buFont typeface="+mj-lt"/>
              <a:buAutoNum type="arabicPeriod"/>
            </a:pPr>
            <a:r>
              <a:rPr lang="en-US" sz="2000" dirty="0">
                <a:latin typeface="Lato" panose="020F0502020204030203"/>
              </a:rPr>
              <a:t>Start a workout.</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PROGRAMS</a:t>
            </a:r>
            <a:r>
              <a:rPr lang="en-US" sz="2000" dirty="0">
                <a:latin typeface="Lato" panose="020F0502020204030203"/>
              </a:rPr>
              <a:t> to display the Programs selection screen and select the goal program you desire (</a:t>
            </a:r>
            <a:r>
              <a:rPr lang="en-US" sz="2000" b="1" dirty="0">
                <a:latin typeface="Lato" panose="020F0502020204030203"/>
              </a:rPr>
              <a:t>TIME GOAL</a:t>
            </a:r>
            <a:r>
              <a:rPr lang="en-US" sz="2000" dirty="0">
                <a:latin typeface="Lato" panose="020F0502020204030203"/>
              </a:rPr>
              <a:t>, </a:t>
            </a:r>
            <a:r>
              <a:rPr lang="en-US" sz="2000" b="1" dirty="0">
                <a:latin typeface="Lato" panose="020F0502020204030203"/>
              </a:rPr>
              <a:t>DISTANCE GOAL</a:t>
            </a:r>
            <a:r>
              <a:rPr lang="en-US" sz="2000" dirty="0">
                <a:latin typeface="Lato" panose="020F0502020204030203"/>
              </a:rPr>
              <a:t>, or </a:t>
            </a:r>
            <a:r>
              <a:rPr lang="en-US" sz="2000" b="1" dirty="0">
                <a:latin typeface="Lato" panose="020F0502020204030203"/>
              </a:rPr>
              <a:t>CALORIES GOAL</a:t>
            </a:r>
            <a:r>
              <a:rPr lang="en-US" sz="2000" dirty="0">
                <a:latin typeface="Lato" panose="020F0502020204030203"/>
              </a:rPr>
              <a:t>), and  set the Times, Distance, or Calories goal using the numerical keypad or arrow keys, then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START</a:t>
            </a:r>
            <a:r>
              <a:rPr lang="en-US" sz="2000" dirty="0">
                <a:latin typeface="Lato" panose="020F0502020204030203"/>
              </a:rPr>
              <a:t> to begin. The Goal Progress screen shows your Specific Goal (Time, Distance or Calorie), counting down (noted by a negative sign).</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ENTER</a:t>
            </a:r>
            <a:r>
              <a:rPr lang="en-US" sz="2000" dirty="0">
                <a:latin typeface="Lato" panose="020F0502020204030203"/>
              </a:rPr>
              <a:t> at any time to view any of the other screens during your program.</a:t>
            </a:r>
          </a:p>
        </p:txBody>
      </p:sp>
    </p:spTree>
    <p:extLst>
      <p:ext uri="{BB962C8B-B14F-4D97-AF65-F5344CB8AC3E}">
        <p14:creationId xmlns:p14="http://schemas.microsoft.com/office/powerpoint/2010/main" val="231619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Heart Rate Control Program</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4744339"/>
          </a:xfrm>
        </p:spPr>
        <p:txBody>
          <a:bodyPr>
            <a:noAutofit/>
          </a:bodyPr>
          <a:lstStyle/>
          <a:p>
            <a:pPr marL="0" indent="0">
              <a:lnSpc>
                <a:spcPct val="110000"/>
              </a:lnSpc>
              <a:buNone/>
            </a:pPr>
            <a:r>
              <a:rPr lang="en-US" sz="2000" dirty="0" err="1">
                <a:latin typeface="Lato" panose="020F0502020204030203"/>
              </a:rPr>
              <a:t>Landice</a:t>
            </a:r>
            <a:r>
              <a:rPr lang="en-US" sz="2000" dirty="0">
                <a:latin typeface="Lato" panose="020F0502020204030203"/>
              </a:rPr>
              <a:t> Cardio ellipticals offer Heart Rate Control (HRC) programs that display your heart rate and automatically vary elliptical effort, allowing you to maximize your workout performance while minimizing your workout time.</a:t>
            </a:r>
          </a:p>
          <a:p>
            <a:pPr marL="0" indent="0">
              <a:lnSpc>
                <a:spcPct val="110000"/>
              </a:lnSpc>
              <a:buNone/>
            </a:pPr>
            <a:endParaRPr lang="en-US" sz="2000" dirty="0">
              <a:latin typeface="Lato" panose="020F0502020204030203"/>
            </a:endParaRPr>
          </a:p>
          <a:p>
            <a:pPr marL="0" indent="0">
              <a:lnSpc>
                <a:spcPct val="110000"/>
              </a:lnSpc>
              <a:buNone/>
            </a:pPr>
            <a:r>
              <a:rPr lang="en-US" sz="2000" dirty="0">
                <a:latin typeface="Lato" panose="020F0502020204030203"/>
              </a:rPr>
              <a:t>You must use the Pulse Grips or the Wireless Chest Strap to detect your heart rate during the HRC programs.</a:t>
            </a:r>
          </a:p>
          <a:p>
            <a:endParaRPr lang="en-US" sz="2000" dirty="0">
              <a:latin typeface="Lato" panose="020F0502020204030203"/>
            </a:endParaRPr>
          </a:p>
          <a:p>
            <a:pPr marL="0" indent="0">
              <a:buNone/>
            </a:pPr>
            <a:r>
              <a:rPr lang="en-US" sz="2000" dirty="0">
                <a:latin typeface="Lato" panose="020F0502020204030203"/>
              </a:rPr>
              <a:t>There are 2 different 20-segment HRC programs:</a:t>
            </a:r>
          </a:p>
          <a:p>
            <a:pPr marL="285750" indent="-285750">
              <a:buFont typeface="Arial" panose="020B0604020202020204" pitchFamily="34" charset="0"/>
              <a:buChar char="•"/>
            </a:pPr>
            <a:r>
              <a:rPr lang="en-US" sz="2000" b="1" dirty="0">
                <a:latin typeface="Lato" panose="020F0502020204030203"/>
              </a:rPr>
              <a:t>HRC</a:t>
            </a:r>
            <a:r>
              <a:rPr lang="en-US" sz="2000" dirty="0">
                <a:latin typeface="Lato" panose="020F0502020204030203"/>
              </a:rPr>
              <a:t> varies elliptical effort to keep your heart rate near the target heart rate for the entire workout.</a:t>
            </a:r>
          </a:p>
          <a:p>
            <a:pPr marL="285750" indent="-285750">
              <a:buFont typeface="Arial" panose="020B0604020202020204" pitchFamily="34" charset="0"/>
              <a:buChar char="•"/>
            </a:pPr>
            <a:r>
              <a:rPr lang="en-US" sz="2000" b="1" dirty="0">
                <a:latin typeface="Lato" panose="020F0502020204030203"/>
              </a:rPr>
              <a:t>Interval HRC </a:t>
            </a:r>
            <a:r>
              <a:rPr lang="en-US" sz="2000" dirty="0">
                <a:latin typeface="Lato" panose="020F0502020204030203"/>
              </a:rPr>
              <a:t>targets different heart rates. It alternates between the target and 80% of the target.</a:t>
            </a:r>
          </a:p>
          <a:p>
            <a:pPr marL="0" indent="0">
              <a:lnSpc>
                <a:spcPct val="110000"/>
              </a:lnSpc>
              <a:buNone/>
            </a:pPr>
            <a:endParaRPr lang="en-US" sz="2000" dirty="0">
              <a:latin typeface="Lato" panose="020F0502020204030203"/>
            </a:endParaRPr>
          </a:p>
        </p:txBody>
      </p:sp>
    </p:spTree>
    <p:extLst>
      <p:ext uri="{BB962C8B-B14F-4D97-AF65-F5344CB8AC3E}">
        <p14:creationId xmlns:p14="http://schemas.microsoft.com/office/powerpoint/2010/main" val="205473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Heart Rate Control Program</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83373" cy="5139490"/>
          </a:xfrm>
        </p:spPr>
        <p:txBody>
          <a:bodyPr>
            <a:noAutofit/>
          </a:bodyPr>
          <a:lstStyle/>
          <a:p>
            <a:pPr marL="457200" indent="-457200">
              <a:lnSpc>
                <a:spcPct val="110000"/>
              </a:lnSpc>
              <a:buFont typeface="+mj-lt"/>
              <a:buAutoNum type="arabicPeriod"/>
            </a:pPr>
            <a:r>
              <a:rPr lang="en-US" sz="2000" dirty="0">
                <a:latin typeface="Lato" panose="020F0502020204030203"/>
              </a:rPr>
              <a:t>Press the </a:t>
            </a:r>
            <a:r>
              <a:rPr lang="en-US" sz="2000" b="1" dirty="0">
                <a:latin typeface="Lato" panose="020F0502020204030203"/>
              </a:rPr>
              <a:t>HEARTRATE PROGRAMS </a:t>
            </a:r>
            <a:r>
              <a:rPr lang="en-US" sz="2000" dirty="0">
                <a:latin typeface="Lato" panose="020F0502020204030203"/>
              </a:rPr>
              <a:t>key. Scroll through the program previews with arrow keys and select HRC or INTERVAL HRC by pressing </a:t>
            </a:r>
            <a:r>
              <a:rPr lang="en-US" sz="2000" b="1" dirty="0">
                <a:latin typeface="Lato" panose="020F0502020204030203"/>
              </a:rPr>
              <a:t>ENTER</a:t>
            </a:r>
            <a:r>
              <a:rPr lang="en-US" sz="2000" dirty="0">
                <a:latin typeface="Lato" panose="020F0502020204030203"/>
              </a:rPr>
              <a:t>.</a:t>
            </a:r>
          </a:p>
          <a:p>
            <a:pPr marL="457200" indent="-457200">
              <a:lnSpc>
                <a:spcPct val="110000"/>
              </a:lnSpc>
              <a:buFont typeface="+mj-lt"/>
              <a:buAutoNum type="arabicPeriod"/>
            </a:pPr>
            <a:r>
              <a:rPr lang="en-US" sz="2000" dirty="0">
                <a:latin typeface="Lato" panose="020F0502020204030203"/>
              </a:rPr>
              <a:t>Using the numeric keypad or arrow keys, select your maximum effort level.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Use the numeric keypad or arrow keys to enter your target pulse. The elliptical will vary the effort to make you reach this heart rate.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The display prompts you to set a Program Time using the numeric keypad or center arrow. For HRC, enter a time between 20-99 minutes. This will scale the 20 segments of the program equally throughout your selected time.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START</a:t>
            </a:r>
            <a:r>
              <a:rPr lang="en-US" sz="2000" dirty="0">
                <a:latin typeface="Lato" panose="020F0502020204030203"/>
              </a:rPr>
              <a:t> to begin.</a:t>
            </a:r>
          </a:p>
          <a:p>
            <a:pPr marL="457200" indent="-457200">
              <a:lnSpc>
                <a:spcPct val="110000"/>
              </a:lnSpc>
              <a:buFont typeface="+mj-lt"/>
              <a:buAutoNum type="arabicPeriod"/>
            </a:pPr>
            <a:endParaRPr lang="en-US" sz="2000" dirty="0">
              <a:latin typeface="Lato" panose="020F0502020204030203"/>
            </a:endParaRPr>
          </a:p>
          <a:p>
            <a:pPr marL="0" indent="0">
              <a:lnSpc>
                <a:spcPct val="110000"/>
              </a:lnSpc>
              <a:buNone/>
            </a:pPr>
            <a:r>
              <a:rPr lang="en-US" sz="2000" i="1" dirty="0">
                <a:latin typeface="Lato" panose="020F0502020204030203"/>
              </a:rPr>
              <a:t>User-Defined Heart Rate Monitoring (HRC) programs are available and allow you to set the target heart rate for up to 20 program segments. For more details, see the Elliptical user manual.</a:t>
            </a:r>
          </a:p>
        </p:txBody>
      </p:sp>
    </p:spTree>
    <p:extLst>
      <p:ext uri="{BB962C8B-B14F-4D97-AF65-F5344CB8AC3E}">
        <p14:creationId xmlns:p14="http://schemas.microsoft.com/office/powerpoint/2010/main" val="283920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Heart Rate Control Program </a:t>
            </a:r>
            <a:r>
              <a:rPr lang="en-US" sz="2300" dirty="0" err="1">
                <a:solidFill>
                  <a:schemeClr val="bg2">
                    <a:lumMod val="50000"/>
                  </a:schemeClr>
                </a:solidFill>
              </a:rPr>
              <a:t>Cont</a:t>
            </a:r>
            <a:r>
              <a:rPr lang="en-US" sz="2300" dirty="0">
                <a:solidFill>
                  <a:schemeClr val="bg2">
                    <a:lumMod val="50000"/>
                  </a:schemeClr>
                </a:solidFill>
              </a:rPr>
              <a:t>…</a:t>
            </a:r>
            <a:endParaRPr lang="en-US" sz="2300" dirty="0"/>
          </a:p>
        </p:txBody>
      </p:sp>
      <p:graphicFrame>
        <p:nvGraphicFramePr>
          <p:cNvPr id="6" name="Table 6">
            <a:extLst>
              <a:ext uri="{FF2B5EF4-FFF2-40B4-BE49-F238E27FC236}">
                <a16:creationId xmlns:a16="http://schemas.microsoft.com/office/drawing/2014/main" id="{6B48749A-D1A8-4A3D-85FB-39EB288E2F04}"/>
              </a:ext>
            </a:extLst>
          </p:cNvPr>
          <p:cNvGraphicFramePr>
            <a:graphicFrameLocks noGrp="1"/>
          </p:cNvGraphicFramePr>
          <p:nvPr/>
        </p:nvGraphicFramePr>
        <p:xfrm>
          <a:off x="2362200" y="1831340"/>
          <a:ext cx="7467600" cy="292608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1124706749"/>
                    </a:ext>
                  </a:extLst>
                </a:gridCol>
                <a:gridCol w="1866900">
                  <a:extLst>
                    <a:ext uri="{9D8B030D-6E8A-4147-A177-3AD203B41FA5}">
                      <a16:colId xmlns:a16="http://schemas.microsoft.com/office/drawing/2014/main" val="2135344089"/>
                    </a:ext>
                  </a:extLst>
                </a:gridCol>
                <a:gridCol w="1617202">
                  <a:extLst>
                    <a:ext uri="{9D8B030D-6E8A-4147-A177-3AD203B41FA5}">
                      <a16:colId xmlns:a16="http://schemas.microsoft.com/office/drawing/2014/main" val="2198382042"/>
                    </a:ext>
                  </a:extLst>
                </a:gridCol>
                <a:gridCol w="2116598">
                  <a:extLst>
                    <a:ext uri="{9D8B030D-6E8A-4147-A177-3AD203B41FA5}">
                      <a16:colId xmlns:a16="http://schemas.microsoft.com/office/drawing/2014/main" val="1067316266"/>
                    </a:ext>
                  </a:extLst>
                </a:gridCol>
              </a:tblGrid>
              <a:tr h="313055">
                <a:tc rowSpan="2">
                  <a:txBody>
                    <a:bodyPr/>
                    <a:lstStyle/>
                    <a:p>
                      <a:pPr algn="ctr"/>
                      <a:r>
                        <a:rPr lang="en-US" dirty="0"/>
                        <a:t>Segment</a:t>
                      </a:r>
                    </a:p>
                  </a:txBody>
                  <a:tcPr anchor="ctr"/>
                </a:tc>
                <a:tc rowSpan="2">
                  <a:txBody>
                    <a:bodyPr/>
                    <a:lstStyle/>
                    <a:p>
                      <a:pPr algn="ctr"/>
                      <a:r>
                        <a:rPr lang="en-US" dirty="0"/>
                        <a:t>Stage</a:t>
                      </a:r>
                    </a:p>
                  </a:txBody>
                  <a:tcPr anchor="ctr"/>
                </a:tc>
                <a:tc gridSpan="2">
                  <a:txBody>
                    <a:bodyPr/>
                    <a:lstStyle/>
                    <a:p>
                      <a:pPr algn="ctr"/>
                      <a:r>
                        <a:rPr lang="en-US" dirty="0"/>
                        <a:t>% of Target Heart Rate</a:t>
                      </a:r>
                    </a:p>
                  </a:txBody>
                  <a:tcPr/>
                </a:tc>
                <a:tc hMerge="1">
                  <a:txBody>
                    <a:bodyPr/>
                    <a:lstStyle/>
                    <a:p>
                      <a:endParaRPr lang="en-US" dirty="0"/>
                    </a:p>
                    <a:p>
                      <a:endParaRPr lang="en-US" dirty="0"/>
                    </a:p>
                  </a:txBody>
                  <a:tcPr/>
                </a:tc>
                <a:extLst>
                  <a:ext uri="{0D108BD9-81ED-4DB2-BD59-A6C34878D82A}">
                    <a16:rowId xmlns:a16="http://schemas.microsoft.com/office/drawing/2014/main" val="732060188"/>
                  </a:ext>
                </a:extLst>
              </a:tr>
              <a:tr h="313055">
                <a:tc vMerge="1">
                  <a:txBody>
                    <a:bodyPr/>
                    <a:lstStyle/>
                    <a:p>
                      <a:endParaRPr lang="en-US"/>
                    </a:p>
                  </a:txBody>
                  <a:tcPr/>
                </a:tc>
                <a:tc vMerge="1">
                  <a:txBody>
                    <a:bodyPr/>
                    <a:lstStyle/>
                    <a:p>
                      <a:endParaRPr lang="en-US"/>
                    </a:p>
                  </a:txBody>
                  <a:tcPr/>
                </a:tc>
                <a:tc>
                  <a:txBody>
                    <a:bodyPr/>
                    <a:lstStyle/>
                    <a:p>
                      <a:pPr algn="ctr"/>
                      <a:r>
                        <a:rPr lang="en-US" b="1" dirty="0">
                          <a:solidFill>
                            <a:schemeClr val="bg1"/>
                          </a:solidFill>
                        </a:rPr>
                        <a:t>HRC</a:t>
                      </a:r>
                    </a:p>
                  </a:txBody>
                  <a:tcPr>
                    <a:solidFill>
                      <a:schemeClr val="accent1"/>
                    </a:solidFill>
                  </a:tcPr>
                </a:tc>
                <a:tc>
                  <a:txBody>
                    <a:bodyPr/>
                    <a:lstStyle/>
                    <a:p>
                      <a:pPr algn="ctr"/>
                      <a:r>
                        <a:rPr lang="en-US" b="1" dirty="0">
                          <a:solidFill>
                            <a:schemeClr val="bg1"/>
                          </a:solidFill>
                        </a:rPr>
                        <a:t>Interval HRC</a:t>
                      </a:r>
                    </a:p>
                  </a:txBody>
                  <a:tcPr>
                    <a:solidFill>
                      <a:schemeClr val="accent1"/>
                    </a:solidFill>
                  </a:tcPr>
                </a:tc>
                <a:extLst>
                  <a:ext uri="{0D108BD9-81ED-4DB2-BD59-A6C34878D82A}">
                    <a16:rowId xmlns:a16="http://schemas.microsoft.com/office/drawing/2014/main" val="2258832603"/>
                  </a:ext>
                </a:extLst>
              </a:tr>
              <a:tr h="313055">
                <a:tc>
                  <a:txBody>
                    <a:bodyPr/>
                    <a:lstStyle/>
                    <a:p>
                      <a:r>
                        <a:rPr lang="en-US" dirty="0"/>
                        <a:t>1</a:t>
                      </a:r>
                    </a:p>
                  </a:txBody>
                  <a:tcPr/>
                </a:tc>
                <a:tc>
                  <a:txBody>
                    <a:bodyPr/>
                    <a:lstStyle/>
                    <a:p>
                      <a:r>
                        <a:rPr lang="en-US" dirty="0"/>
                        <a:t>Warm Up</a:t>
                      </a:r>
                    </a:p>
                  </a:txBody>
                  <a:tcPr/>
                </a:tc>
                <a:tc>
                  <a:txBody>
                    <a:bodyPr/>
                    <a:lstStyle/>
                    <a:p>
                      <a:r>
                        <a:rPr lang="en-US" dirty="0"/>
                        <a:t>70</a:t>
                      </a:r>
                    </a:p>
                  </a:txBody>
                  <a:tcPr/>
                </a:tc>
                <a:tc>
                  <a:txBody>
                    <a:bodyPr/>
                    <a:lstStyle/>
                    <a:p>
                      <a:r>
                        <a:rPr lang="en-US" dirty="0"/>
                        <a:t>70</a:t>
                      </a:r>
                    </a:p>
                  </a:txBody>
                  <a:tcPr/>
                </a:tc>
                <a:extLst>
                  <a:ext uri="{0D108BD9-81ED-4DB2-BD59-A6C34878D82A}">
                    <a16:rowId xmlns:a16="http://schemas.microsoft.com/office/drawing/2014/main" val="4245906279"/>
                  </a:ext>
                </a:extLst>
              </a:tr>
              <a:tr h="313055">
                <a:tc>
                  <a:txBody>
                    <a:bodyPr/>
                    <a:lstStyle/>
                    <a:p>
                      <a:r>
                        <a:rPr lang="en-US" dirty="0"/>
                        <a:t>2</a:t>
                      </a:r>
                    </a:p>
                  </a:txBody>
                  <a:tcPr/>
                </a:tc>
                <a:tc>
                  <a:txBody>
                    <a:bodyPr/>
                    <a:lstStyle/>
                    <a:p>
                      <a:r>
                        <a:rPr lang="en-US" dirty="0"/>
                        <a:t>Warm Up</a:t>
                      </a:r>
                    </a:p>
                  </a:txBody>
                  <a:tcPr/>
                </a:tc>
                <a:tc>
                  <a:txBody>
                    <a:bodyPr/>
                    <a:lstStyle/>
                    <a:p>
                      <a:r>
                        <a:rPr lang="en-US" dirty="0"/>
                        <a:t>80</a:t>
                      </a:r>
                    </a:p>
                  </a:txBody>
                  <a:tcPr/>
                </a:tc>
                <a:tc>
                  <a:txBody>
                    <a:bodyPr/>
                    <a:lstStyle/>
                    <a:p>
                      <a:r>
                        <a:rPr lang="en-US" dirty="0"/>
                        <a:t>80</a:t>
                      </a:r>
                    </a:p>
                  </a:txBody>
                  <a:tcPr/>
                </a:tc>
                <a:extLst>
                  <a:ext uri="{0D108BD9-81ED-4DB2-BD59-A6C34878D82A}">
                    <a16:rowId xmlns:a16="http://schemas.microsoft.com/office/drawing/2014/main" val="3145661534"/>
                  </a:ext>
                </a:extLst>
              </a:tr>
              <a:tr h="313055">
                <a:tc>
                  <a:txBody>
                    <a:bodyPr/>
                    <a:lstStyle/>
                    <a:p>
                      <a:r>
                        <a:rPr lang="en-US" dirty="0"/>
                        <a:t>3</a:t>
                      </a:r>
                    </a:p>
                  </a:txBody>
                  <a:tcPr/>
                </a:tc>
                <a:tc>
                  <a:txBody>
                    <a:bodyPr/>
                    <a:lstStyle/>
                    <a:p>
                      <a:r>
                        <a:rPr lang="en-US" dirty="0"/>
                        <a:t>Warm Up</a:t>
                      </a:r>
                    </a:p>
                  </a:txBody>
                  <a:tcPr/>
                </a:tc>
                <a:tc>
                  <a:txBody>
                    <a:bodyPr/>
                    <a:lstStyle/>
                    <a:p>
                      <a:r>
                        <a:rPr lang="en-US" dirty="0"/>
                        <a:t>90</a:t>
                      </a:r>
                    </a:p>
                  </a:txBody>
                  <a:tcPr/>
                </a:tc>
                <a:tc>
                  <a:txBody>
                    <a:bodyPr/>
                    <a:lstStyle/>
                    <a:p>
                      <a:r>
                        <a:rPr lang="en-US" dirty="0"/>
                        <a:t>90</a:t>
                      </a:r>
                    </a:p>
                  </a:txBody>
                  <a:tcPr/>
                </a:tc>
                <a:extLst>
                  <a:ext uri="{0D108BD9-81ED-4DB2-BD59-A6C34878D82A}">
                    <a16:rowId xmlns:a16="http://schemas.microsoft.com/office/drawing/2014/main" val="3930054032"/>
                  </a:ext>
                </a:extLst>
              </a:tr>
              <a:tr h="313055">
                <a:tc>
                  <a:txBody>
                    <a:bodyPr/>
                    <a:lstStyle/>
                    <a:p>
                      <a:r>
                        <a:rPr lang="en-US" dirty="0"/>
                        <a:t>4-18</a:t>
                      </a:r>
                    </a:p>
                  </a:txBody>
                  <a:tcPr/>
                </a:tc>
                <a:tc>
                  <a:txBody>
                    <a:bodyPr/>
                    <a:lstStyle/>
                    <a:p>
                      <a:r>
                        <a:rPr lang="en-US" dirty="0"/>
                        <a:t>Training</a:t>
                      </a:r>
                    </a:p>
                  </a:txBody>
                  <a:tcPr/>
                </a:tc>
                <a:tc>
                  <a:txBody>
                    <a:bodyPr/>
                    <a:lstStyle/>
                    <a:p>
                      <a:r>
                        <a:rPr lang="en-US" dirty="0"/>
                        <a:t>100</a:t>
                      </a:r>
                    </a:p>
                  </a:txBody>
                  <a:tcPr/>
                </a:tc>
                <a:tc>
                  <a:txBody>
                    <a:bodyPr/>
                    <a:lstStyle/>
                    <a:p>
                      <a:r>
                        <a:rPr lang="en-US" dirty="0"/>
                        <a:t>Alternating 80 &amp; 100</a:t>
                      </a:r>
                    </a:p>
                  </a:txBody>
                  <a:tcPr/>
                </a:tc>
                <a:extLst>
                  <a:ext uri="{0D108BD9-81ED-4DB2-BD59-A6C34878D82A}">
                    <a16:rowId xmlns:a16="http://schemas.microsoft.com/office/drawing/2014/main" val="2991391469"/>
                  </a:ext>
                </a:extLst>
              </a:tr>
              <a:tr h="313055">
                <a:tc>
                  <a:txBody>
                    <a:bodyPr/>
                    <a:lstStyle/>
                    <a:p>
                      <a:r>
                        <a:rPr lang="en-US" dirty="0"/>
                        <a:t>19</a:t>
                      </a:r>
                    </a:p>
                  </a:txBody>
                  <a:tcPr/>
                </a:tc>
                <a:tc>
                  <a:txBody>
                    <a:bodyPr/>
                    <a:lstStyle/>
                    <a:p>
                      <a:r>
                        <a:rPr lang="en-US" dirty="0"/>
                        <a:t>Cool Down</a:t>
                      </a:r>
                    </a:p>
                  </a:txBody>
                  <a:tcPr/>
                </a:tc>
                <a:tc>
                  <a:txBody>
                    <a:bodyPr/>
                    <a:lstStyle/>
                    <a:p>
                      <a:r>
                        <a:rPr lang="en-US" dirty="0"/>
                        <a:t>90</a:t>
                      </a:r>
                    </a:p>
                  </a:txBody>
                  <a:tcPr/>
                </a:tc>
                <a:tc>
                  <a:txBody>
                    <a:bodyPr/>
                    <a:lstStyle/>
                    <a:p>
                      <a:r>
                        <a:rPr lang="en-US" dirty="0"/>
                        <a:t>90</a:t>
                      </a:r>
                    </a:p>
                  </a:txBody>
                  <a:tcPr/>
                </a:tc>
                <a:extLst>
                  <a:ext uri="{0D108BD9-81ED-4DB2-BD59-A6C34878D82A}">
                    <a16:rowId xmlns:a16="http://schemas.microsoft.com/office/drawing/2014/main" val="682241295"/>
                  </a:ext>
                </a:extLst>
              </a:tr>
              <a:tr h="313055">
                <a:tc>
                  <a:txBody>
                    <a:bodyPr/>
                    <a:lstStyle/>
                    <a:p>
                      <a:r>
                        <a:rPr lang="en-US" dirty="0"/>
                        <a:t>20</a:t>
                      </a:r>
                    </a:p>
                  </a:txBody>
                  <a:tcPr/>
                </a:tc>
                <a:tc>
                  <a:txBody>
                    <a:bodyPr/>
                    <a:lstStyle/>
                    <a:p>
                      <a:r>
                        <a:rPr lang="en-US" dirty="0"/>
                        <a:t>Cool Down</a:t>
                      </a:r>
                    </a:p>
                  </a:txBody>
                  <a:tcPr/>
                </a:tc>
                <a:tc>
                  <a:txBody>
                    <a:bodyPr/>
                    <a:lstStyle/>
                    <a:p>
                      <a:r>
                        <a:rPr lang="en-US" dirty="0"/>
                        <a:t>80</a:t>
                      </a:r>
                    </a:p>
                  </a:txBody>
                  <a:tcPr/>
                </a:tc>
                <a:tc>
                  <a:txBody>
                    <a:bodyPr/>
                    <a:lstStyle/>
                    <a:p>
                      <a:r>
                        <a:rPr lang="en-US" dirty="0"/>
                        <a:t>80</a:t>
                      </a:r>
                    </a:p>
                  </a:txBody>
                  <a:tcPr/>
                </a:tc>
                <a:extLst>
                  <a:ext uri="{0D108BD9-81ED-4DB2-BD59-A6C34878D82A}">
                    <a16:rowId xmlns:a16="http://schemas.microsoft.com/office/drawing/2014/main" val="3955124358"/>
                  </a:ext>
                </a:extLst>
              </a:tr>
            </a:tbl>
          </a:graphicData>
        </a:graphic>
      </p:graphicFrame>
    </p:spTree>
    <p:extLst>
      <p:ext uri="{BB962C8B-B14F-4D97-AF65-F5344CB8AC3E}">
        <p14:creationId xmlns:p14="http://schemas.microsoft.com/office/powerpoint/2010/main" val="315526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Elliptical Fitness Testing</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50006" cy="5139490"/>
          </a:xfrm>
        </p:spPr>
        <p:txBody>
          <a:bodyPr>
            <a:noAutofit/>
          </a:bodyPr>
          <a:lstStyle/>
          <a:p>
            <a:pPr marL="0" indent="0">
              <a:lnSpc>
                <a:spcPct val="110000"/>
              </a:lnSpc>
              <a:buNone/>
            </a:pPr>
            <a:r>
              <a:rPr lang="en-US" sz="1800" b="1" dirty="0">
                <a:latin typeface="Lato" panose="020F0502020204030203"/>
              </a:rPr>
              <a:t>Army 2 Mile Fitness Test </a:t>
            </a:r>
            <a:r>
              <a:rPr lang="en-US" sz="1800" dirty="0">
                <a:latin typeface="Lato" panose="020F0502020204030203"/>
              </a:rPr>
              <a:t>– This is a hands-free, complete as fast as you can fitness assessment run. Fitness Protocols come equipped with Automatic Transmission software. As you pedal faster to increase your speed, the elliptical automatically increases the effort level, yielding a faster “running” (MPH) speed. Vice versa, when you slow down, the elliptical automatically decreases effort level, yielding a slower “running” (MPH) speed. Upon completion you will receive an assessment score (0-100).</a:t>
            </a:r>
            <a:endParaRPr lang="en-US" sz="1800" b="1" dirty="0">
              <a:latin typeface="Lato" panose="020F0502020204030203"/>
            </a:endParaRPr>
          </a:p>
          <a:p>
            <a:pPr marL="0" indent="0">
              <a:lnSpc>
                <a:spcPct val="110000"/>
              </a:lnSpc>
              <a:buNone/>
            </a:pPr>
            <a:endParaRPr lang="en-US" sz="1800" b="1" dirty="0">
              <a:latin typeface="Lato" panose="020F0502020204030203"/>
            </a:endParaRPr>
          </a:p>
          <a:p>
            <a:pPr marL="0" indent="0">
              <a:lnSpc>
                <a:spcPct val="110000"/>
              </a:lnSpc>
              <a:buNone/>
            </a:pPr>
            <a:r>
              <a:rPr lang="en-US" sz="1800" b="1" dirty="0" err="1">
                <a:latin typeface="Lato" panose="020F0502020204030203"/>
              </a:rPr>
              <a:t>Balke</a:t>
            </a:r>
            <a:r>
              <a:rPr lang="en-US" sz="1800" b="1" dirty="0">
                <a:latin typeface="Lato" panose="020F0502020204030203"/>
              </a:rPr>
              <a:t> Fitness Test </a:t>
            </a:r>
            <a:r>
              <a:rPr lang="en-US" sz="1800" dirty="0">
                <a:latin typeface="Lato" panose="020F0502020204030203"/>
              </a:rPr>
              <a:t>– This test requires the pulse grips or optional wireless chest strap. This is a heart rate controlled, walking pace, variable effort fitness test. The test increases in difficulty to raise your heart rate. Upon reaching your Target Heart Rate, the test ends and the elliptical calculates your fitness assessment. Parameters cannot be modified. Your age determines the test’s target heart rate and the scaling of the fitness assessment.</a:t>
            </a:r>
          </a:p>
          <a:p>
            <a:pPr marL="0" indent="0">
              <a:lnSpc>
                <a:spcPct val="110000"/>
              </a:lnSpc>
              <a:buNone/>
            </a:pPr>
            <a:endParaRPr lang="en-US" sz="1800" b="1" dirty="0">
              <a:latin typeface="Lato" panose="020F0502020204030203"/>
            </a:endParaRPr>
          </a:p>
          <a:p>
            <a:pPr marL="0" indent="0">
              <a:lnSpc>
                <a:spcPct val="110000"/>
              </a:lnSpc>
              <a:buNone/>
            </a:pPr>
            <a:r>
              <a:rPr lang="en-US" sz="1800" b="1" dirty="0">
                <a:latin typeface="Lato" panose="020F0502020204030203"/>
              </a:rPr>
              <a:t>Firefighter (</a:t>
            </a:r>
            <a:r>
              <a:rPr lang="en-US" sz="1800" b="1" dirty="0" err="1">
                <a:latin typeface="Lato" panose="020F0502020204030203"/>
              </a:rPr>
              <a:t>Gerkin</a:t>
            </a:r>
            <a:r>
              <a:rPr lang="en-US" sz="1800" b="1" dirty="0">
                <a:latin typeface="Lato" panose="020F0502020204030203"/>
              </a:rPr>
              <a:t>) Fitness Test </a:t>
            </a:r>
            <a:r>
              <a:rPr lang="en-US" sz="1800" dirty="0">
                <a:latin typeface="Lato" panose="020F0502020204030203"/>
              </a:rPr>
              <a:t>– This test requires the Wireless Chest Strap. It is a heart rate controlled test with variable effort. The test increases in difficulty to raise your heart rate. When you reach your target heart rate, the test ends and the elliptical calculates a fitness level based on your performance. Your age determines the test’s target heart rate and the scaling of the fitness assessment.</a:t>
            </a:r>
            <a:endParaRPr lang="en-US" sz="2000" dirty="0">
              <a:latin typeface="Lato" panose="020F0502020204030203"/>
            </a:endParaRPr>
          </a:p>
        </p:txBody>
      </p:sp>
    </p:spTree>
    <p:extLst>
      <p:ext uri="{BB962C8B-B14F-4D97-AF65-F5344CB8AC3E}">
        <p14:creationId xmlns:p14="http://schemas.microsoft.com/office/powerpoint/2010/main" val="140071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running the Elliptical Army 2 Mile Fitness Test</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65245" cy="5139490"/>
          </a:xfrm>
        </p:spPr>
        <p:txBody>
          <a:bodyPr>
            <a:noAutofit/>
          </a:bodyPr>
          <a:lstStyle/>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PROGRAMS</a:t>
            </a:r>
            <a:r>
              <a:rPr lang="en-US" sz="2000" dirty="0">
                <a:latin typeface="Lato" panose="020F0502020204030203"/>
              </a:rPr>
              <a:t> to view the programs selection screen. To scroll through the programs, either continue to press </a:t>
            </a:r>
            <a:r>
              <a:rPr lang="en-US" sz="2000" b="1" dirty="0">
                <a:latin typeface="Lato" panose="020F0502020204030203"/>
              </a:rPr>
              <a:t>PROGRAMS</a:t>
            </a:r>
            <a:r>
              <a:rPr lang="en-US" sz="2000" dirty="0">
                <a:latin typeface="Lato" panose="020F0502020204030203"/>
              </a:rPr>
              <a:t> or use the arrow keys.</a:t>
            </a:r>
          </a:p>
          <a:p>
            <a:pPr marL="457200" indent="-457200">
              <a:lnSpc>
                <a:spcPct val="110000"/>
              </a:lnSpc>
              <a:buFont typeface="+mj-lt"/>
              <a:buAutoNum type="arabicPeriod"/>
            </a:pPr>
            <a:r>
              <a:rPr lang="en-US" sz="2000" dirty="0">
                <a:latin typeface="Lato" panose="020F0502020204030203"/>
              </a:rPr>
              <a:t>Select the Army 2 Mile Fitness Test by pressing </a:t>
            </a:r>
            <a:r>
              <a:rPr lang="en-US" sz="2000" b="1" dirty="0">
                <a:latin typeface="Lato" panose="020F0502020204030203"/>
              </a:rPr>
              <a:t>ENTER</a:t>
            </a:r>
            <a:r>
              <a:rPr lang="en-US" sz="2000" dirty="0">
                <a:latin typeface="Lato" panose="020F0502020204030203"/>
              </a:rPr>
              <a:t>.</a:t>
            </a:r>
          </a:p>
          <a:p>
            <a:pPr marL="457200" indent="-457200">
              <a:lnSpc>
                <a:spcPct val="110000"/>
              </a:lnSpc>
              <a:buFont typeface="+mj-lt"/>
              <a:buAutoNum type="arabicPeriod"/>
            </a:pPr>
            <a:r>
              <a:rPr lang="en-US" sz="2000" dirty="0">
                <a:latin typeface="Lato" panose="020F0502020204030203"/>
              </a:rPr>
              <a:t>Enter your age (10 to 99) using the keypad or the arrow keys, then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Enter your gender using the center arrow to toggle to MALE or FEMALE.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START</a:t>
            </a:r>
            <a:r>
              <a:rPr lang="en-US" sz="2000" dirty="0">
                <a:latin typeface="Lato" panose="020F0502020204030203"/>
              </a:rPr>
              <a:t> to begin.</a:t>
            </a:r>
          </a:p>
          <a:p>
            <a:pPr marL="457200" indent="-457200">
              <a:lnSpc>
                <a:spcPct val="110000"/>
              </a:lnSpc>
              <a:buFont typeface="+mj-lt"/>
              <a:buAutoNum type="arabicPeriod"/>
            </a:pPr>
            <a:r>
              <a:rPr lang="en-US" sz="2000" dirty="0">
                <a:latin typeface="Lato" panose="020F0502020204030203"/>
              </a:rPr>
              <a:t>Complete the 2-mile run as quickly as possible by increasing your pedaling speed. To stop the test at any time, press </a:t>
            </a:r>
            <a:r>
              <a:rPr lang="en-US" sz="2000" b="1" dirty="0">
                <a:latin typeface="Lato" panose="020F0502020204030203"/>
              </a:rPr>
              <a:t>PAUSE</a:t>
            </a:r>
            <a:r>
              <a:rPr lang="en-US" sz="2000" dirty="0">
                <a:latin typeface="Lato" panose="020F0502020204030203"/>
              </a:rPr>
              <a:t>, </a:t>
            </a:r>
            <a:r>
              <a:rPr lang="en-US" sz="2000" b="1" dirty="0">
                <a:latin typeface="Lato" panose="020F0502020204030203"/>
              </a:rPr>
              <a:t>STOP</a:t>
            </a:r>
            <a:r>
              <a:rPr lang="en-US" sz="2000" dirty="0">
                <a:latin typeface="Lato" panose="020F0502020204030203"/>
              </a:rPr>
              <a:t>, </a:t>
            </a:r>
            <a:r>
              <a:rPr lang="en-US" sz="2000" b="1" dirty="0">
                <a:latin typeface="Lato" panose="020F0502020204030203"/>
              </a:rPr>
              <a:t>MANUAL</a:t>
            </a:r>
            <a:r>
              <a:rPr lang="en-US" sz="2000" dirty="0">
                <a:latin typeface="Lato" panose="020F0502020204030203"/>
              </a:rPr>
              <a:t>, </a:t>
            </a:r>
            <a:r>
              <a:rPr lang="en-US" sz="2000" b="1" dirty="0">
                <a:latin typeface="Lato" panose="020F0502020204030203"/>
              </a:rPr>
              <a:t>HEART RATE PROGRAMS</a:t>
            </a:r>
            <a:r>
              <a:rPr lang="en-US" sz="2000" dirty="0">
                <a:latin typeface="Lato" panose="020F0502020204030203"/>
              </a:rPr>
              <a:t>, or </a:t>
            </a:r>
            <a:r>
              <a:rPr lang="en-US" sz="2000" b="1" dirty="0">
                <a:latin typeface="Lato" panose="020F0502020204030203"/>
              </a:rPr>
              <a:t>PROGRAMS</a:t>
            </a:r>
            <a:r>
              <a:rPr lang="en-US" sz="2000" dirty="0">
                <a:latin typeface="Lato" panose="020F0502020204030203"/>
              </a:rPr>
              <a:t>.</a:t>
            </a:r>
          </a:p>
          <a:p>
            <a:pPr marL="0" indent="0">
              <a:lnSpc>
                <a:spcPct val="110000"/>
              </a:lnSpc>
              <a:buNone/>
            </a:pPr>
            <a:endParaRPr lang="en-US" sz="800" i="1" dirty="0">
              <a:latin typeface="Lato" panose="020F0502020204030203"/>
            </a:endParaRPr>
          </a:p>
          <a:p>
            <a:pPr marL="0" indent="0">
              <a:lnSpc>
                <a:spcPct val="110000"/>
              </a:lnSpc>
              <a:buNone/>
            </a:pPr>
            <a:r>
              <a:rPr lang="en-US" sz="1600" i="1" dirty="0">
                <a:latin typeface="Lato" panose="020F0502020204030203"/>
              </a:rPr>
              <a:t>When you begin, the Goal Progress screen shows your Specific Goal (Army 2 Mile Run), Time Remaining, Projected Score and other statistics. The Distance counts down. When the test is complete, a US Army assessment rating between 0-100 is displayed, based on your time, age and gender. Use the tables found in the owners manual to interpret your score. </a:t>
            </a:r>
            <a:r>
              <a:rPr lang="en-US" sz="1600" b="1" i="1" dirty="0">
                <a:latin typeface="Lato" panose="020F0502020204030203"/>
              </a:rPr>
              <a:t>PLEASE READ ALL DETAILS IN THE OWNERS MANUAL BEFORE PERFORMING FITNESS TESTS.</a:t>
            </a:r>
            <a:endParaRPr lang="en-US" sz="1600" i="1" dirty="0">
              <a:latin typeface="Lato" panose="020F0502020204030203"/>
            </a:endParaRPr>
          </a:p>
        </p:txBody>
      </p:sp>
    </p:spTree>
    <p:extLst>
      <p:ext uri="{BB962C8B-B14F-4D97-AF65-F5344CB8AC3E}">
        <p14:creationId xmlns:p14="http://schemas.microsoft.com/office/powerpoint/2010/main" val="2593448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running the Elliptical </a:t>
            </a:r>
            <a:r>
              <a:rPr lang="en-US" sz="2300" dirty="0" err="1">
                <a:solidFill>
                  <a:schemeClr val="bg2">
                    <a:lumMod val="50000"/>
                  </a:schemeClr>
                </a:solidFill>
              </a:rPr>
              <a:t>Balke</a:t>
            </a:r>
            <a:r>
              <a:rPr lang="en-US" sz="2300" dirty="0">
                <a:solidFill>
                  <a:schemeClr val="bg2">
                    <a:lumMod val="50000"/>
                  </a:schemeClr>
                </a:solidFill>
              </a:rPr>
              <a:t> Fitness Test</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65245" cy="5139490"/>
          </a:xfrm>
        </p:spPr>
        <p:txBody>
          <a:bodyPr>
            <a:noAutofit/>
          </a:bodyPr>
          <a:lstStyle/>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HEART RATE PROGRAMS </a:t>
            </a:r>
            <a:r>
              <a:rPr lang="en-US" sz="2000" dirty="0">
                <a:latin typeface="Lato" panose="020F0502020204030203"/>
              </a:rPr>
              <a:t>to view the HRC programs selection screen. To scroll through the programs, either continue to press </a:t>
            </a:r>
            <a:r>
              <a:rPr lang="en-US" sz="2000" b="1" dirty="0">
                <a:latin typeface="Lato" panose="020F0502020204030203"/>
              </a:rPr>
              <a:t>HEART RATE PROGRAMS </a:t>
            </a:r>
            <a:r>
              <a:rPr lang="en-US" sz="2000" dirty="0">
                <a:latin typeface="Lato" panose="020F0502020204030203"/>
              </a:rPr>
              <a:t>or use the arrow keys. Select the </a:t>
            </a:r>
            <a:r>
              <a:rPr lang="en-US" sz="2000" dirty="0" err="1">
                <a:latin typeface="Lato" panose="020F0502020204030203"/>
              </a:rPr>
              <a:t>Balke</a:t>
            </a:r>
            <a:r>
              <a:rPr lang="en-US" sz="2000" dirty="0">
                <a:latin typeface="Lato" panose="020F0502020204030203"/>
              </a:rPr>
              <a:t> Fitness Test by pressing </a:t>
            </a:r>
            <a:r>
              <a:rPr lang="en-US" sz="2000" b="1" dirty="0">
                <a:latin typeface="Lato" panose="020F0502020204030203"/>
              </a:rPr>
              <a:t>ENTER</a:t>
            </a:r>
            <a:r>
              <a:rPr lang="en-US" sz="2000" dirty="0">
                <a:latin typeface="Lato" panose="020F0502020204030203"/>
              </a:rPr>
              <a:t>.</a:t>
            </a:r>
          </a:p>
          <a:p>
            <a:pPr marL="457200" indent="-457200">
              <a:lnSpc>
                <a:spcPct val="110000"/>
              </a:lnSpc>
              <a:buFont typeface="+mj-lt"/>
              <a:buAutoNum type="arabicPeriod"/>
            </a:pPr>
            <a:r>
              <a:rPr lang="en-US" sz="2000" dirty="0">
                <a:latin typeface="Lato" panose="020F0502020204030203"/>
              </a:rPr>
              <a:t>Use the keypad or arrow to enter your age (10 to 99), then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Enter your gender using the center arrow to toggle to MALE or FEMALE. Press </a:t>
            </a:r>
            <a:r>
              <a:rPr lang="en-US" sz="2000" b="1" dirty="0">
                <a:latin typeface="Lato" panose="020F0502020204030203"/>
              </a:rPr>
              <a:t>ENTER</a:t>
            </a:r>
            <a:r>
              <a:rPr lang="en-US" sz="2000" dirty="0">
                <a:latin typeface="Lato" panose="020F0502020204030203"/>
              </a:rPr>
              <a:t> or wait 3 seconds.</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START</a:t>
            </a:r>
            <a:r>
              <a:rPr lang="en-US" sz="2000" dirty="0">
                <a:latin typeface="Lato" panose="020F0502020204030203"/>
              </a:rPr>
              <a:t> to begin the test.</a:t>
            </a:r>
          </a:p>
          <a:p>
            <a:pPr marL="0" indent="0">
              <a:lnSpc>
                <a:spcPct val="110000"/>
              </a:lnSpc>
              <a:buNone/>
            </a:pPr>
            <a:endParaRPr lang="en-US" sz="2000" i="1" dirty="0">
              <a:latin typeface="Lato" panose="020F0502020204030203"/>
            </a:endParaRPr>
          </a:p>
          <a:p>
            <a:pPr marL="0" indent="0">
              <a:lnSpc>
                <a:spcPct val="110000"/>
              </a:lnSpc>
              <a:buNone/>
            </a:pPr>
            <a:r>
              <a:rPr lang="en-US" sz="2000" i="1" dirty="0">
                <a:latin typeface="Lato" panose="020F0502020204030203"/>
              </a:rPr>
              <a:t>Upon completion the </a:t>
            </a:r>
            <a:r>
              <a:rPr lang="en-US" sz="2000" i="1" dirty="0" err="1">
                <a:latin typeface="Lato" panose="020F0502020204030203"/>
              </a:rPr>
              <a:t>rlliptical</a:t>
            </a:r>
            <a:r>
              <a:rPr lang="en-US" sz="2000" i="1" dirty="0">
                <a:latin typeface="Lato" panose="020F0502020204030203"/>
              </a:rPr>
              <a:t> displays your VO</a:t>
            </a:r>
            <a:r>
              <a:rPr lang="en-US" sz="1400" i="1" dirty="0">
                <a:latin typeface="Lato" panose="020F0502020204030203"/>
              </a:rPr>
              <a:t>2</a:t>
            </a:r>
            <a:r>
              <a:rPr lang="en-US" sz="2000" i="1" dirty="0">
                <a:latin typeface="Lato" panose="020F0502020204030203"/>
              </a:rPr>
              <a:t> Max score and fitness assessment based on your performance. Use the tables found in the owners manual to interpret your score based on age and gender. </a:t>
            </a:r>
            <a:r>
              <a:rPr lang="en-US" sz="2000" b="1" i="1" dirty="0">
                <a:latin typeface="Lato" panose="020F0502020204030203"/>
              </a:rPr>
              <a:t>PLEASE READ ALL DETAILS IN THE OWNERS MANUAL BEFORE PERFORMING FITNESS TESTS.</a:t>
            </a:r>
          </a:p>
        </p:txBody>
      </p:sp>
    </p:spTree>
    <p:extLst>
      <p:ext uri="{BB962C8B-B14F-4D97-AF65-F5344CB8AC3E}">
        <p14:creationId xmlns:p14="http://schemas.microsoft.com/office/powerpoint/2010/main" val="364231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3F40F4-AEE9-45AE-B3B9-6DEBD53DCDF7}"/>
              </a:ext>
            </a:extLst>
          </p:cNvPr>
          <p:cNvSpPr txBox="1">
            <a:spLocks/>
          </p:cNvSpPr>
          <p:nvPr/>
        </p:nvSpPr>
        <p:spPr>
          <a:xfrm>
            <a:off x="454314" y="275070"/>
            <a:ext cx="8596668" cy="108537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100" dirty="0"/>
              <a:t>Console Program</a:t>
            </a:r>
            <a:br>
              <a:rPr lang="en-US" dirty="0"/>
            </a:br>
            <a:r>
              <a:rPr lang="en-US" sz="2300" dirty="0">
                <a:solidFill>
                  <a:schemeClr val="bg2">
                    <a:lumMod val="50000"/>
                  </a:schemeClr>
                </a:solidFill>
              </a:rPr>
              <a:t>running the Elliptical Firefighter (</a:t>
            </a:r>
            <a:r>
              <a:rPr lang="en-US" sz="2300" dirty="0" err="1">
                <a:solidFill>
                  <a:schemeClr val="bg2">
                    <a:lumMod val="50000"/>
                  </a:schemeClr>
                </a:solidFill>
              </a:rPr>
              <a:t>Gerkin</a:t>
            </a:r>
            <a:r>
              <a:rPr lang="en-US" sz="2300" dirty="0">
                <a:solidFill>
                  <a:schemeClr val="bg2">
                    <a:lumMod val="50000"/>
                  </a:schemeClr>
                </a:solidFill>
              </a:rPr>
              <a:t>) Fitness Test</a:t>
            </a:r>
            <a:endParaRPr lang="en-US" sz="2300" dirty="0"/>
          </a:p>
        </p:txBody>
      </p:sp>
      <p:sp>
        <p:nvSpPr>
          <p:cNvPr id="11" name="Content Placeholder 2">
            <a:extLst>
              <a:ext uri="{FF2B5EF4-FFF2-40B4-BE49-F238E27FC236}">
                <a16:creationId xmlns:a16="http://schemas.microsoft.com/office/drawing/2014/main" id="{C338FA9A-5A8A-4F64-9BFC-456B1091E42B}"/>
              </a:ext>
            </a:extLst>
          </p:cNvPr>
          <p:cNvSpPr>
            <a:spLocks noGrp="1"/>
          </p:cNvSpPr>
          <p:nvPr>
            <p:ph idx="1"/>
          </p:nvPr>
        </p:nvSpPr>
        <p:spPr>
          <a:xfrm>
            <a:off x="454314" y="1587881"/>
            <a:ext cx="11265245" cy="5139490"/>
          </a:xfrm>
        </p:spPr>
        <p:txBody>
          <a:bodyPr>
            <a:noAutofit/>
          </a:bodyPr>
          <a:lstStyle/>
          <a:p>
            <a:pPr marL="457200" indent="-457200">
              <a:lnSpc>
                <a:spcPct val="110000"/>
              </a:lnSpc>
              <a:buFont typeface="+mj-lt"/>
              <a:buAutoNum type="arabicPeriod"/>
            </a:pPr>
            <a:r>
              <a:rPr lang="en-US" sz="2000" dirty="0">
                <a:latin typeface="Lato" panose="020F0502020204030203"/>
              </a:rPr>
              <a:t>Press HEART RATE PROGRAMS to view the HRC programs screen.</a:t>
            </a:r>
          </a:p>
          <a:p>
            <a:pPr marL="457200" indent="-457200">
              <a:lnSpc>
                <a:spcPct val="110000"/>
              </a:lnSpc>
              <a:buFont typeface="+mj-lt"/>
              <a:buAutoNum type="arabicPeriod"/>
            </a:pPr>
            <a:r>
              <a:rPr lang="en-US" sz="2000" dirty="0">
                <a:latin typeface="Lato" panose="020F0502020204030203"/>
              </a:rPr>
              <a:t>Scroll through the programs using the arrow keys or by continuing to press HEART RATE PROGRAMS.</a:t>
            </a:r>
          </a:p>
          <a:p>
            <a:pPr marL="457200" indent="-457200">
              <a:lnSpc>
                <a:spcPct val="110000"/>
              </a:lnSpc>
              <a:buFont typeface="+mj-lt"/>
              <a:buAutoNum type="arabicPeriod"/>
            </a:pPr>
            <a:r>
              <a:rPr lang="en-US" sz="2000" dirty="0">
                <a:latin typeface="Lato" panose="020F0502020204030203"/>
              </a:rPr>
              <a:t>Press ENTER to select the Firefighter Fitness Test.</a:t>
            </a:r>
          </a:p>
          <a:p>
            <a:pPr marL="457200" indent="-457200">
              <a:lnSpc>
                <a:spcPct val="110000"/>
              </a:lnSpc>
              <a:buFont typeface="+mj-lt"/>
              <a:buAutoNum type="arabicPeriod"/>
            </a:pPr>
            <a:r>
              <a:rPr lang="en-US" sz="2000" dirty="0">
                <a:latin typeface="Lato" panose="020F0502020204030203"/>
              </a:rPr>
              <a:t>When prompted, use the keypad or arrow keys to enter your age (10 to 99), then press ENTER or wait 3 seconds.</a:t>
            </a:r>
          </a:p>
          <a:p>
            <a:pPr marL="457200" indent="-457200">
              <a:lnSpc>
                <a:spcPct val="110000"/>
              </a:lnSpc>
              <a:buFont typeface="+mj-lt"/>
              <a:buAutoNum type="arabicPeriod"/>
            </a:pPr>
            <a:r>
              <a:rPr lang="en-US" sz="2000" dirty="0">
                <a:latin typeface="Lato" panose="020F0502020204030203"/>
              </a:rPr>
              <a:t>Enter your gender by using the arrow keys to toggle between MALE and FEMALE. Press ENTER or wait 3 seconds.</a:t>
            </a:r>
          </a:p>
          <a:p>
            <a:pPr marL="457200" indent="-457200">
              <a:lnSpc>
                <a:spcPct val="110000"/>
              </a:lnSpc>
              <a:buFont typeface="+mj-lt"/>
              <a:buAutoNum type="arabicPeriod"/>
            </a:pPr>
            <a:r>
              <a:rPr lang="en-US" sz="2000" dirty="0">
                <a:latin typeface="Lato" panose="020F0502020204030203"/>
              </a:rPr>
              <a:t>Press </a:t>
            </a:r>
            <a:r>
              <a:rPr lang="en-US" sz="2000" b="1" dirty="0">
                <a:latin typeface="Lato" panose="020F0502020204030203"/>
              </a:rPr>
              <a:t>START</a:t>
            </a:r>
            <a:r>
              <a:rPr lang="en-US" sz="2000" dirty="0">
                <a:latin typeface="Lato" panose="020F0502020204030203"/>
              </a:rPr>
              <a:t> to begin.</a:t>
            </a:r>
          </a:p>
          <a:p>
            <a:pPr marL="0" indent="0">
              <a:lnSpc>
                <a:spcPct val="110000"/>
              </a:lnSpc>
              <a:buNone/>
            </a:pPr>
            <a:endParaRPr lang="en-US" sz="2000" i="1" dirty="0">
              <a:latin typeface="Lato" panose="020F0502020204030203"/>
            </a:endParaRPr>
          </a:p>
          <a:p>
            <a:pPr marL="0" indent="0">
              <a:lnSpc>
                <a:spcPct val="110000"/>
              </a:lnSpc>
              <a:buNone/>
            </a:pPr>
            <a:r>
              <a:rPr lang="en-US" sz="2000" i="1" dirty="0">
                <a:latin typeface="Lato" panose="020F0502020204030203"/>
              </a:rPr>
              <a:t>Upon completion the treadmill displays a VO</a:t>
            </a:r>
            <a:r>
              <a:rPr lang="en-US" sz="1400" i="1" dirty="0">
                <a:latin typeface="Lato" panose="020F0502020204030203"/>
              </a:rPr>
              <a:t>2</a:t>
            </a:r>
            <a:r>
              <a:rPr lang="en-US" sz="2000" i="1" dirty="0">
                <a:latin typeface="Lato" panose="020F0502020204030203"/>
              </a:rPr>
              <a:t> Max score and fitness assessment based on your performance compared to the general population. </a:t>
            </a:r>
            <a:r>
              <a:rPr lang="en-US" sz="2000" b="1" i="1" dirty="0">
                <a:latin typeface="Lato" panose="020F0502020204030203"/>
              </a:rPr>
              <a:t>PLEASE READ ALL DETAILS IN THE OWNERS MANUAL BEFORE PERFORMING FITNESS TESTS.</a:t>
            </a:r>
          </a:p>
        </p:txBody>
      </p:sp>
    </p:spTree>
    <p:extLst>
      <p:ext uri="{BB962C8B-B14F-4D97-AF65-F5344CB8AC3E}">
        <p14:creationId xmlns:p14="http://schemas.microsoft.com/office/powerpoint/2010/main" val="2769745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47D7-DBDB-41A5-973A-E01CFA6CCE37}"/>
              </a:ext>
            </a:extLst>
          </p:cNvPr>
          <p:cNvSpPr>
            <a:spLocks noGrp="1"/>
          </p:cNvSpPr>
          <p:nvPr>
            <p:ph type="title"/>
          </p:nvPr>
        </p:nvSpPr>
        <p:spPr>
          <a:xfrm>
            <a:off x="609600" y="2302789"/>
            <a:ext cx="10972800" cy="1143000"/>
          </a:xfrm>
        </p:spPr>
        <p:txBody>
          <a:bodyPr/>
          <a:lstStyle/>
          <a:p>
            <a:pPr algn="ctr"/>
            <a:r>
              <a:rPr lang="en-US" dirty="0"/>
              <a:t>Thank you</a:t>
            </a:r>
          </a:p>
        </p:txBody>
      </p:sp>
      <p:pic>
        <p:nvPicPr>
          <p:cNvPr id="3" name="Picture 2">
            <a:extLst>
              <a:ext uri="{FF2B5EF4-FFF2-40B4-BE49-F238E27FC236}">
                <a16:creationId xmlns:a16="http://schemas.microsoft.com/office/drawing/2014/main" id="{561C1CF6-DD8A-4EF8-8D0C-4CCA6F2C5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580" y="353615"/>
            <a:ext cx="1985409" cy="1261967"/>
          </a:xfrm>
          <a:prstGeom prst="rect">
            <a:avLst/>
          </a:prstGeom>
        </p:spPr>
      </p:pic>
    </p:spTree>
    <p:extLst>
      <p:ext uri="{BB962C8B-B14F-4D97-AF65-F5344CB8AC3E}">
        <p14:creationId xmlns:p14="http://schemas.microsoft.com/office/powerpoint/2010/main" val="259098190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F8D3E0F7-A4EA-486E-B798-4380F12849C6}"/>
              </a:ext>
            </a:extLst>
          </p:cNvPr>
          <p:cNvSpPr txBox="1">
            <a:spLocks/>
          </p:cNvSpPr>
          <p:nvPr/>
        </p:nvSpPr>
        <p:spPr>
          <a:xfrm>
            <a:off x="2260908" y="1143896"/>
            <a:ext cx="7670183" cy="6753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Light"/>
                <a:ea typeface="+mn-ea"/>
                <a:cs typeface="Lato Light"/>
              </a:defRPr>
            </a:lvl1pPr>
            <a:lvl2pPr marL="742950" indent="-285750" algn="l" defTabSz="457200" rtl="0" eaLnBrk="1" latinLnBrk="0" hangingPunct="1">
              <a:spcBef>
                <a:spcPct val="20000"/>
              </a:spcBef>
              <a:buFont typeface="Arial"/>
              <a:buChar char="–"/>
              <a:defRPr sz="2800" b="0" i="0" kern="1200">
                <a:solidFill>
                  <a:schemeClr val="tx1"/>
                </a:solidFill>
                <a:latin typeface="Lato Light"/>
                <a:ea typeface="+mn-ea"/>
                <a:cs typeface="Lato Light"/>
              </a:defRPr>
            </a:lvl2pPr>
            <a:lvl3pPr marL="1143000" indent="-228600" algn="l" defTabSz="457200" rtl="0" eaLnBrk="1" latinLnBrk="0" hangingPunct="1">
              <a:spcBef>
                <a:spcPct val="20000"/>
              </a:spcBef>
              <a:buFont typeface="Arial"/>
              <a:buChar char="•"/>
              <a:defRPr sz="2400" b="0" i="0" kern="1200">
                <a:solidFill>
                  <a:schemeClr val="tx1"/>
                </a:solidFill>
                <a:latin typeface="Lato Light"/>
                <a:ea typeface="+mn-ea"/>
                <a:cs typeface="Lato Light"/>
              </a:defRPr>
            </a:lvl3pPr>
            <a:lvl4pPr marL="16002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4pPr>
            <a:lvl5pPr marL="20574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mn-lt"/>
              </a:rPr>
              <a:t>Elliptical</a:t>
            </a:r>
          </a:p>
          <a:p>
            <a:pPr algn="ctr"/>
            <a:endParaRPr lang="en-US" sz="2800" dirty="0">
              <a:latin typeface="+mn-lt"/>
            </a:endParaRPr>
          </a:p>
        </p:txBody>
      </p:sp>
      <p:pic>
        <p:nvPicPr>
          <p:cNvPr id="3" name="Picture 2">
            <a:extLst>
              <a:ext uri="{FF2B5EF4-FFF2-40B4-BE49-F238E27FC236}">
                <a16:creationId xmlns:a16="http://schemas.microsoft.com/office/drawing/2014/main" id="{3B7E1D57-CA66-4762-9855-FBBE88C2D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760" y="126819"/>
            <a:ext cx="3619500" cy="1143000"/>
          </a:xfrm>
          <a:prstGeom prst="rect">
            <a:avLst/>
          </a:prstGeom>
        </p:spPr>
      </p:pic>
      <p:sp>
        <p:nvSpPr>
          <p:cNvPr id="15" name="Subtitle 2">
            <a:extLst>
              <a:ext uri="{FF2B5EF4-FFF2-40B4-BE49-F238E27FC236}">
                <a16:creationId xmlns:a16="http://schemas.microsoft.com/office/drawing/2014/main" id="{6DCEF45B-391C-4D10-A4B0-D46DDDBC4A0A}"/>
              </a:ext>
            </a:extLst>
          </p:cNvPr>
          <p:cNvSpPr txBox="1">
            <a:spLocks/>
          </p:cNvSpPr>
          <p:nvPr/>
        </p:nvSpPr>
        <p:spPr>
          <a:xfrm>
            <a:off x="4077240" y="6000956"/>
            <a:ext cx="1511512" cy="5440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Light"/>
                <a:ea typeface="+mn-ea"/>
                <a:cs typeface="Lato Light"/>
              </a:defRPr>
            </a:lvl1pPr>
            <a:lvl2pPr marL="742950" indent="-285750" algn="l" defTabSz="457200" rtl="0" eaLnBrk="1" latinLnBrk="0" hangingPunct="1">
              <a:spcBef>
                <a:spcPct val="20000"/>
              </a:spcBef>
              <a:buFont typeface="Arial"/>
              <a:buChar char="–"/>
              <a:defRPr sz="2800" b="0" i="0" kern="1200">
                <a:solidFill>
                  <a:schemeClr val="tx1"/>
                </a:solidFill>
                <a:latin typeface="Lato Light"/>
                <a:ea typeface="+mn-ea"/>
                <a:cs typeface="Lato Light"/>
              </a:defRPr>
            </a:lvl2pPr>
            <a:lvl3pPr marL="1143000" indent="-228600" algn="l" defTabSz="457200" rtl="0" eaLnBrk="1" latinLnBrk="0" hangingPunct="1">
              <a:spcBef>
                <a:spcPct val="20000"/>
              </a:spcBef>
              <a:buFont typeface="Arial"/>
              <a:buChar char="•"/>
              <a:defRPr sz="2400" b="0" i="0" kern="1200">
                <a:solidFill>
                  <a:schemeClr val="tx1"/>
                </a:solidFill>
                <a:latin typeface="Lato Light"/>
                <a:ea typeface="+mn-ea"/>
                <a:cs typeface="Lato Light"/>
              </a:defRPr>
            </a:lvl3pPr>
            <a:lvl4pPr marL="16002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4pPr>
            <a:lvl5pPr marL="2057400" indent="-228600" algn="l" defTabSz="457200" rtl="0" eaLnBrk="1" latinLnBrk="0" hangingPunct="1">
              <a:spcBef>
                <a:spcPct val="20000"/>
              </a:spcBef>
              <a:buFont typeface="Arial"/>
              <a:buChar char="»"/>
              <a:defRPr sz="2000" b="0" i="0" kern="1200">
                <a:solidFill>
                  <a:schemeClr val="tx1"/>
                </a:solidFill>
                <a:latin typeface="Lato Light"/>
                <a:ea typeface="+mn-ea"/>
                <a:cs typeface="La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mn-lt"/>
              </a:rPr>
              <a:t>E9 Elliptical</a:t>
            </a:r>
          </a:p>
        </p:txBody>
      </p:sp>
      <p:pic>
        <p:nvPicPr>
          <p:cNvPr id="4" name="Picture 3">
            <a:extLst>
              <a:ext uri="{FF2B5EF4-FFF2-40B4-BE49-F238E27FC236}">
                <a16:creationId xmlns:a16="http://schemas.microsoft.com/office/drawing/2014/main" id="{A674F707-3542-432F-8AEF-03D7977A0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614" y="1739674"/>
            <a:ext cx="4126770" cy="4810199"/>
          </a:xfrm>
          <a:prstGeom prst="rect">
            <a:avLst/>
          </a:prstGeom>
        </p:spPr>
      </p:pic>
    </p:spTree>
    <p:extLst>
      <p:ext uri="{BB962C8B-B14F-4D97-AF65-F5344CB8AC3E}">
        <p14:creationId xmlns:p14="http://schemas.microsoft.com/office/powerpoint/2010/main" val="307763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6">
            <a:extLst>
              <a:ext uri="{FF2B5EF4-FFF2-40B4-BE49-F238E27FC236}">
                <a16:creationId xmlns:a16="http://schemas.microsoft.com/office/drawing/2014/main" id="{61319501-3044-41C4-A6E1-EA3CD92343E8}"/>
              </a:ext>
            </a:extLst>
          </p:cNvPr>
          <p:cNvGraphicFramePr>
            <a:graphicFrameLocks noGrp="1"/>
          </p:cNvGraphicFramePr>
          <p:nvPr>
            <p:extLst>
              <p:ext uri="{D42A27DB-BD31-4B8C-83A1-F6EECF244321}">
                <p14:modId xmlns:p14="http://schemas.microsoft.com/office/powerpoint/2010/main" val="392073025"/>
              </p:ext>
            </p:extLst>
          </p:nvPr>
        </p:nvGraphicFramePr>
        <p:xfrm>
          <a:off x="2627458" y="1595870"/>
          <a:ext cx="6937083" cy="3581400"/>
        </p:xfrm>
        <a:graphic>
          <a:graphicData uri="http://schemas.openxmlformats.org/drawingml/2006/table">
            <a:tbl>
              <a:tblPr firstRow="1" bandRow="1">
                <a:tableStyleId>{5C22544A-7EE6-4342-B048-85BDC9FD1C3A}</a:tableStyleId>
              </a:tblPr>
              <a:tblGrid>
                <a:gridCol w="2014563">
                  <a:extLst>
                    <a:ext uri="{9D8B030D-6E8A-4147-A177-3AD203B41FA5}">
                      <a16:colId xmlns:a16="http://schemas.microsoft.com/office/drawing/2014/main" val="2176021915"/>
                    </a:ext>
                  </a:extLst>
                </a:gridCol>
                <a:gridCol w="4922520">
                  <a:extLst>
                    <a:ext uri="{9D8B030D-6E8A-4147-A177-3AD203B41FA5}">
                      <a16:colId xmlns:a16="http://schemas.microsoft.com/office/drawing/2014/main" val="3542711352"/>
                    </a:ext>
                  </a:extLst>
                </a:gridCol>
              </a:tblGrid>
              <a:tr h="370840">
                <a:tc>
                  <a:txBody>
                    <a:bodyPr/>
                    <a:lstStyle/>
                    <a:p>
                      <a:endParaRPr lang="en-US" dirty="0"/>
                    </a:p>
                  </a:txBody>
                  <a:tcPr/>
                </a:tc>
                <a:tc>
                  <a:txBody>
                    <a:bodyPr/>
                    <a:lstStyle/>
                    <a:p>
                      <a:r>
                        <a:rPr lang="en-US" dirty="0"/>
                        <a:t>E9 Cardio</a:t>
                      </a:r>
                    </a:p>
                  </a:txBody>
                  <a:tcPr/>
                </a:tc>
                <a:extLst>
                  <a:ext uri="{0D108BD9-81ED-4DB2-BD59-A6C34878D82A}">
                    <a16:rowId xmlns:a16="http://schemas.microsoft.com/office/drawing/2014/main" val="3217917192"/>
                  </a:ext>
                </a:extLst>
              </a:tr>
              <a:tr h="370840">
                <a:tc>
                  <a:txBody>
                    <a:bodyPr/>
                    <a:lstStyle/>
                    <a:p>
                      <a:r>
                        <a:rPr lang="en-US" dirty="0"/>
                        <a:t>Weight Capacity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500 </a:t>
                      </a:r>
                      <a:r>
                        <a:rPr lang="en-US" dirty="0" err="1"/>
                        <a:t>lbs</a:t>
                      </a:r>
                      <a:endParaRPr lang="en-US" dirty="0"/>
                    </a:p>
                  </a:txBody>
                  <a:tcPr/>
                </a:tc>
                <a:extLst>
                  <a:ext uri="{0D108BD9-81ED-4DB2-BD59-A6C34878D82A}">
                    <a16:rowId xmlns:a16="http://schemas.microsoft.com/office/drawing/2014/main" val="1387079053"/>
                  </a:ext>
                </a:extLst>
              </a:tr>
              <a:tr h="370840">
                <a:tc>
                  <a:txBody>
                    <a:bodyPr/>
                    <a:lstStyle/>
                    <a:p>
                      <a:r>
                        <a:rPr lang="en-US" dirty="0"/>
                        <a:t>Dimensions</a:t>
                      </a:r>
                    </a:p>
                  </a:txBody>
                  <a:tcPr/>
                </a:tc>
                <a:tc>
                  <a:txBody>
                    <a:bodyPr/>
                    <a:lstStyle/>
                    <a:p>
                      <a:r>
                        <a:rPr lang="pl-PL" dirty="0"/>
                        <a:t>35</a:t>
                      </a:r>
                      <a:r>
                        <a:rPr lang="en-US" dirty="0"/>
                        <a:t>” </a:t>
                      </a:r>
                      <a:r>
                        <a:rPr lang="pl-PL" dirty="0"/>
                        <a:t>W x 76</a:t>
                      </a:r>
                      <a:r>
                        <a:rPr lang="en-US" dirty="0"/>
                        <a:t>”</a:t>
                      </a:r>
                      <a:r>
                        <a:rPr lang="pl-PL" dirty="0"/>
                        <a:t> L x 67</a:t>
                      </a:r>
                      <a:r>
                        <a:rPr lang="en-US" dirty="0"/>
                        <a:t>” </a:t>
                      </a:r>
                      <a:r>
                        <a:rPr lang="pl-PL" dirty="0"/>
                        <a:t>H</a:t>
                      </a:r>
                      <a:endParaRPr lang="en-US" dirty="0"/>
                    </a:p>
                  </a:txBody>
                  <a:tcPr/>
                </a:tc>
                <a:extLst>
                  <a:ext uri="{0D108BD9-81ED-4DB2-BD59-A6C34878D82A}">
                    <a16:rowId xmlns:a16="http://schemas.microsoft.com/office/drawing/2014/main" val="630357599"/>
                  </a:ext>
                </a:extLst>
              </a:tr>
              <a:tr h="0">
                <a:tc>
                  <a:txBody>
                    <a:bodyPr/>
                    <a:lstStyle/>
                    <a:p>
                      <a:r>
                        <a:rPr lang="en-US" dirty="0"/>
                        <a:t>Handrails</a:t>
                      </a:r>
                    </a:p>
                  </a:txBody>
                  <a:tcPr/>
                </a:tc>
                <a:tc>
                  <a:txBody>
                    <a:bodyPr/>
                    <a:lstStyle/>
                    <a:p>
                      <a:r>
                        <a:rPr lang="en-US" dirty="0"/>
                        <a:t>2” Medical-Grade Side Rails</a:t>
                      </a:r>
                    </a:p>
                  </a:txBody>
                  <a:tcPr/>
                </a:tc>
                <a:extLst>
                  <a:ext uri="{0D108BD9-81ED-4DB2-BD59-A6C34878D82A}">
                    <a16:rowId xmlns:a16="http://schemas.microsoft.com/office/drawing/2014/main" val="2382464174"/>
                  </a:ext>
                </a:extLst>
              </a:tr>
              <a:tr h="291592">
                <a:tc>
                  <a:txBody>
                    <a:bodyPr/>
                    <a:lstStyle/>
                    <a:p>
                      <a:r>
                        <a:rPr lang="en-US" dirty="0"/>
                        <a:t>Drive System</a:t>
                      </a:r>
                    </a:p>
                  </a:txBody>
                  <a:tcPr/>
                </a:tc>
                <a:tc>
                  <a:txBody>
                    <a:bodyPr/>
                    <a:lstStyle/>
                    <a:p>
                      <a:r>
                        <a:rPr lang="en-US" dirty="0"/>
                        <a:t>Center Drive</a:t>
                      </a:r>
                    </a:p>
                  </a:txBody>
                  <a:tcPr/>
                </a:tc>
                <a:extLst>
                  <a:ext uri="{0D108BD9-81ED-4DB2-BD59-A6C34878D82A}">
                    <a16:rowId xmlns:a16="http://schemas.microsoft.com/office/drawing/2014/main" val="2710302241"/>
                  </a:ext>
                </a:extLst>
              </a:tr>
              <a:tr h="217424">
                <a:tc>
                  <a:txBody>
                    <a:bodyPr/>
                    <a:lstStyle/>
                    <a:p>
                      <a:r>
                        <a:rPr lang="en-US" dirty="0"/>
                        <a:t>Stride Length</a:t>
                      </a:r>
                    </a:p>
                  </a:txBody>
                  <a:tcPr/>
                </a:tc>
                <a:tc>
                  <a:txBody>
                    <a:bodyPr/>
                    <a:lstStyle/>
                    <a:p>
                      <a:r>
                        <a:rPr lang="en-US" dirty="0"/>
                        <a:t>Fixed 21” Stride</a:t>
                      </a:r>
                    </a:p>
                  </a:txBody>
                  <a:tcPr/>
                </a:tc>
                <a:extLst>
                  <a:ext uri="{0D108BD9-81ED-4DB2-BD59-A6C34878D82A}">
                    <a16:rowId xmlns:a16="http://schemas.microsoft.com/office/drawing/2014/main" val="410467558"/>
                  </a:ext>
                </a:extLst>
              </a:tr>
              <a:tr h="143256">
                <a:tc>
                  <a:txBody>
                    <a:bodyPr/>
                    <a:lstStyle/>
                    <a:p>
                      <a:r>
                        <a:rPr lang="en-US" dirty="0"/>
                        <a:t>Control Panels</a:t>
                      </a:r>
                    </a:p>
                  </a:txBody>
                  <a:tcPr/>
                </a:tc>
                <a:tc>
                  <a:txBody>
                    <a:bodyPr/>
                    <a:lstStyle/>
                    <a:p>
                      <a:r>
                        <a:rPr lang="en-US" sz="1800" b="0" i="0" u="none" strike="noStrike" kern="1200" baseline="0" dirty="0">
                          <a:solidFill>
                            <a:schemeClr val="dk1"/>
                          </a:solidFill>
                          <a:latin typeface="+mn-lt"/>
                          <a:ea typeface="+mn-ea"/>
                          <a:cs typeface="+mn-cs"/>
                        </a:rPr>
                        <a:t>Cardio</a:t>
                      </a:r>
                      <a:endParaRPr lang="en-US" dirty="0"/>
                    </a:p>
                  </a:txBody>
                  <a:tcPr/>
                </a:tc>
                <a:extLst>
                  <a:ext uri="{0D108BD9-81ED-4DB2-BD59-A6C34878D82A}">
                    <a16:rowId xmlns:a16="http://schemas.microsoft.com/office/drawing/2014/main" val="874754320"/>
                  </a:ext>
                </a:extLst>
              </a:tr>
              <a:tr h="182880">
                <a:tc>
                  <a:txBody>
                    <a:bodyPr/>
                    <a:lstStyle/>
                    <a:p>
                      <a:r>
                        <a:rPr lang="en-US" dirty="0"/>
                        <a:t>Equipment Weight</a:t>
                      </a:r>
                    </a:p>
                  </a:txBody>
                  <a:tcPr/>
                </a:tc>
                <a:tc>
                  <a:txBody>
                    <a:bodyPr/>
                    <a:lstStyle/>
                    <a:p>
                      <a:r>
                        <a:rPr lang="en-US" dirty="0"/>
                        <a:t>375 </a:t>
                      </a:r>
                      <a:r>
                        <a:rPr lang="en-US" dirty="0" err="1"/>
                        <a:t>lbs</a:t>
                      </a:r>
                      <a:endParaRPr lang="en-US" dirty="0"/>
                    </a:p>
                  </a:txBody>
                  <a:tcPr/>
                </a:tc>
                <a:extLst>
                  <a:ext uri="{0D108BD9-81ED-4DB2-BD59-A6C34878D82A}">
                    <a16:rowId xmlns:a16="http://schemas.microsoft.com/office/drawing/2014/main" val="1804755824"/>
                  </a:ext>
                </a:extLst>
              </a:tr>
              <a:tr h="365760">
                <a:tc>
                  <a:txBody>
                    <a:bodyPr/>
                    <a:lstStyle/>
                    <a:p>
                      <a:r>
                        <a:rPr lang="en-US" dirty="0"/>
                        <a:t>Power</a:t>
                      </a:r>
                    </a:p>
                  </a:txBody>
                  <a:tcPr/>
                </a:tc>
                <a:tc>
                  <a:txBody>
                    <a:bodyPr/>
                    <a:lstStyle/>
                    <a:p>
                      <a:r>
                        <a:rPr lang="en-US" dirty="0"/>
                        <a:t>110 VAC, 60Hz, 15A</a:t>
                      </a:r>
                    </a:p>
                    <a:p>
                      <a:r>
                        <a:rPr lang="en-US" dirty="0"/>
                        <a:t>220 VAC, 60Hz, 15A (optional)</a:t>
                      </a:r>
                    </a:p>
                  </a:txBody>
                  <a:tcPr/>
                </a:tc>
                <a:extLst>
                  <a:ext uri="{0D108BD9-81ED-4DB2-BD59-A6C34878D82A}">
                    <a16:rowId xmlns:a16="http://schemas.microsoft.com/office/drawing/2014/main" val="1315351915"/>
                  </a:ext>
                </a:extLst>
              </a:tr>
            </a:tbl>
          </a:graphicData>
        </a:graphic>
      </p:graphicFrame>
      <p:sp>
        <p:nvSpPr>
          <p:cNvPr id="4" name="Title 1">
            <a:extLst>
              <a:ext uri="{FF2B5EF4-FFF2-40B4-BE49-F238E27FC236}">
                <a16:creationId xmlns:a16="http://schemas.microsoft.com/office/drawing/2014/main" id="{D37FC1B6-3D65-402E-81AC-68E30E927529}"/>
              </a:ext>
            </a:extLst>
          </p:cNvPr>
          <p:cNvSpPr txBox="1">
            <a:spLocks/>
          </p:cNvSpPr>
          <p:nvPr/>
        </p:nvSpPr>
        <p:spPr>
          <a:xfrm>
            <a:off x="454314" y="153150"/>
            <a:ext cx="8596668"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000" dirty="0"/>
              <a:t>Key Features</a:t>
            </a:r>
            <a:br>
              <a:rPr lang="en-US" dirty="0"/>
            </a:br>
            <a:r>
              <a:rPr lang="en-US" sz="2200" dirty="0">
                <a:solidFill>
                  <a:schemeClr val="bg2">
                    <a:lumMod val="50000"/>
                  </a:schemeClr>
                </a:solidFill>
              </a:rPr>
              <a:t>elliptical Construction</a:t>
            </a:r>
            <a:endParaRPr lang="en-US" sz="2200" dirty="0"/>
          </a:p>
        </p:txBody>
      </p:sp>
    </p:spTree>
    <p:extLst>
      <p:ext uri="{BB962C8B-B14F-4D97-AF65-F5344CB8AC3E}">
        <p14:creationId xmlns:p14="http://schemas.microsoft.com/office/powerpoint/2010/main" val="295745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74E2F-20EB-48C2-84A3-B2140860C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25" y="1556051"/>
            <a:ext cx="8743950" cy="4905375"/>
          </a:xfrm>
          <a:prstGeom prst="rect">
            <a:avLst/>
          </a:prstGeom>
        </p:spPr>
      </p:pic>
      <p:sp>
        <p:nvSpPr>
          <p:cNvPr id="6" name="Title 1">
            <a:extLst>
              <a:ext uri="{FF2B5EF4-FFF2-40B4-BE49-F238E27FC236}">
                <a16:creationId xmlns:a16="http://schemas.microsoft.com/office/drawing/2014/main" id="{AB673EE2-4305-4B74-8A87-E8704970D2E2}"/>
              </a:ext>
            </a:extLst>
          </p:cNvPr>
          <p:cNvSpPr txBox="1">
            <a:spLocks/>
          </p:cNvSpPr>
          <p:nvPr/>
        </p:nvSpPr>
        <p:spPr>
          <a:xfrm>
            <a:off x="454314" y="153150"/>
            <a:ext cx="8596668"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cap="all" normalizeH="0">
                <a:solidFill>
                  <a:schemeClr val="tx2"/>
                </a:solidFill>
                <a:latin typeface="Lato Light"/>
                <a:ea typeface="+mj-ea"/>
                <a:cs typeface="Lato Light"/>
              </a:defRPr>
            </a:lvl1pPr>
          </a:lstStyle>
          <a:p>
            <a:r>
              <a:rPr lang="en-US" sz="4000" dirty="0"/>
              <a:t>Key Features</a:t>
            </a:r>
            <a:br>
              <a:rPr lang="en-US" dirty="0"/>
            </a:br>
            <a:r>
              <a:rPr lang="en-US" sz="2200" dirty="0">
                <a:solidFill>
                  <a:schemeClr val="bg2">
                    <a:lumMod val="50000"/>
                  </a:schemeClr>
                </a:solidFill>
              </a:rPr>
              <a:t>elliptical Control Center</a:t>
            </a:r>
            <a:endParaRPr lang="en-US" sz="2200" dirty="0"/>
          </a:p>
        </p:txBody>
      </p:sp>
    </p:spTree>
    <p:extLst>
      <p:ext uri="{BB962C8B-B14F-4D97-AF65-F5344CB8AC3E}">
        <p14:creationId xmlns:p14="http://schemas.microsoft.com/office/powerpoint/2010/main" val="348764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47D7-DBDB-41A5-973A-E01CFA6CCE37}"/>
              </a:ext>
            </a:extLst>
          </p:cNvPr>
          <p:cNvSpPr>
            <a:spLocks noGrp="1"/>
          </p:cNvSpPr>
          <p:nvPr>
            <p:ph type="title"/>
          </p:nvPr>
        </p:nvSpPr>
        <p:spPr>
          <a:xfrm>
            <a:off x="609600" y="2302789"/>
            <a:ext cx="10972800" cy="1143000"/>
          </a:xfrm>
        </p:spPr>
        <p:txBody>
          <a:bodyPr/>
          <a:lstStyle/>
          <a:p>
            <a:pPr algn="ctr"/>
            <a:r>
              <a:rPr lang="en-US" dirty="0"/>
              <a:t>Elliptical</a:t>
            </a:r>
            <a:br>
              <a:rPr lang="en-US" dirty="0"/>
            </a:br>
            <a:r>
              <a:rPr lang="en-US" dirty="0"/>
              <a:t>Console Program</a:t>
            </a:r>
          </a:p>
        </p:txBody>
      </p:sp>
      <p:pic>
        <p:nvPicPr>
          <p:cNvPr id="3" name="Picture 2">
            <a:extLst>
              <a:ext uri="{FF2B5EF4-FFF2-40B4-BE49-F238E27FC236}">
                <a16:creationId xmlns:a16="http://schemas.microsoft.com/office/drawing/2014/main" id="{561C1CF6-DD8A-4EF8-8D0C-4CCA6F2C5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580" y="353615"/>
            <a:ext cx="1985409" cy="1261967"/>
          </a:xfrm>
          <a:prstGeom prst="rect">
            <a:avLst/>
          </a:prstGeom>
        </p:spPr>
      </p:pic>
    </p:spTree>
    <p:extLst>
      <p:ext uri="{BB962C8B-B14F-4D97-AF65-F5344CB8AC3E}">
        <p14:creationId xmlns:p14="http://schemas.microsoft.com/office/powerpoint/2010/main" val="348922507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158-6FF4-4FC1-8FE5-324612963313}"/>
              </a:ext>
            </a:extLst>
          </p:cNvPr>
          <p:cNvSpPr>
            <a:spLocks noGrp="1"/>
          </p:cNvSpPr>
          <p:nvPr>
            <p:ph type="title"/>
          </p:nvPr>
        </p:nvSpPr>
        <p:spPr>
          <a:xfrm>
            <a:off x="454314" y="275070"/>
            <a:ext cx="8596668" cy="1085379"/>
          </a:xfrm>
        </p:spPr>
        <p:txBody>
          <a:bodyPr>
            <a:normAutofit fontScale="90000"/>
          </a:bodyPr>
          <a:lstStyle/>
          <a:p>
            <a:r>
              <a:rPr lang="en-US" dirty="0"/>
              <a:t>Console Program</a:t>
            </a:r>
            <a:br>
              <a:rPr lang="en-US" dirty="0"/>
            </a:br>
            <a:r>
              <a:rPr lang="en-US" sz="2400" dirty="0">
                <a:solidFill>
                  <a:schemeClr val="bg2">
                    <a:lumMod val="50000"/>
                  </a:schemeClr>
                </a:solidFill>
              </a:rPr>
              <a:t>elliptical Cardio</a:t>
            </a:r>
            <a:endParaRPr lang="en-US" sz="2400" dirty="0"/>
          </a:p>
        </p:txBody>
      </p:sp>
      <p:sp>
        <p:nvSpPr>
          <p:cNvPr id="9" name="Content Placeholder 2">
            <a:extLst>
              <a:ext uri="{FF2B5EF4-FFF2-40B4-BE49-F238E27FC236}">
                <a16:creationId xmlns:a16="http://schemas.microsoft.com/office/drawing/2014/main" id="{97C00502-B698-42A9-BC7A-94AB584584F8}"/>
              </a:ext>
            </a:extLst>
          </p:cNvPr>
          <p:cNvSpPr>
            <a:spLocks noGrp="1"/>
          </p:cNvSpPr>
          <p:nvPr>
            <p:ph idx="1"/>
          </p:nvPr>
        </p:nvSpPr>
        <p:spPr>
          <a:xfrm>
            <a:off x="454315" y="1459711"/>
            <a:ext cx="11223024" cy="896400"/>
          </a:xfrm>
        </p:spPr>
        <p:txBody>
          <a:bodyPr>
            <a:normAutofit fontScale="85000" lnSpcReduction="10000"/>
          </a:bodyPr>
          <a:lstStyle/>
          <a:p>
            <a:pPr marL="0" indent="0">
              <a:lnSpc>
                <a:spcPct val="110000"/>
              </a:lnSpc>
              <a:buNone/>
            </a:pPr>
            <a:r>
              <a:rPr lang="en-US" sz="2000" dirty="0">
                <a:latin typeface="Lato" panose="020F0502020204030203"/>
              </a:rPr>
              <a:t>The Cardio Control Panel combines a variety of program options and multiple heart-rate control programs. These features and options combine to offer an exciting and fun workout so you can reach your fitness goals.</a:t>
            </a:r>
          </a:p>
        </p:txBody>
      </p:sp>
      <p:sp>
        <p:nvSpPr>
          <p:cNvPr id="8" name="TextBox 7">
            <a:extLst>
              <a:ext uri="{FF2B5EF4-FFF2-40B4-BE49-F238E27FC236}">
                <a16:creationId xmlns:a16="http://schemas.microsoft.com/office/drawing/2014/main" id="{1BA5029B-ED09-44FB-B440-0092A760328F}"/>
              </a:ext>
            </a:extLst>
          </p:cNvPr>
          <p:cNvSpPr txBox="1"/>
          <p:nvPr/>
        </p:nvSpPr>
        <p:spPr>
          <a:xfrm>
            <a:off x="6337738" y="2297977"/>
            <a:ext cx="560621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9" color LCD console</a:t>
            </a:r>
          </a:p>
          <a:p>
            <a:pPr marL="285750" indent="-285750">
              <a:buFont typeface="Arial" panose="020B0604020202020204" pitchFamily="34" charset="0"/>
              <a:buChar char="•"/>
            </a:pPr>
            <a:r>
              <a:rPr lang="en-US" dirty="0"/>
              <a:t>Easy data entry</a:t>
            </a:r>
          </a:p>
          <a:p>
            <a:pPr marL="285750" indent="-285750">
              <a:buFont typeface="Arial" panose="020B0604020202020204" pitchFamily="34" charset="0"/>
              <a:buChar char="•"/>
            </a:pPr>
            <a:r>
              <a:rPr lang="en-US" dirty="0"/>
              <a:t>5 Built-in programs with variable time and effort level</a:t>
            </a:r>
          </a:p>
          <a:p>
            <a:pPr marL="285750" indent="-285750">
              <a:buFont typeface="Arial" panose="020B0604020202020204" pitchFamily="34" charset="0"/>
              <a:buChar char="•"/>
            </a:pPr>
            <a:r>
              <a:rPr lang="en-US" dirty="0"/>
              <a:t>5 User-defined programs</a:t>
            </a:r>
          </a:p>
          <a:p>
            <a:pPr marL="285750" indent="-285750">
              <a:buFont typeface="Arial" panose="020B0604020202020204" pitchFamily="34" charset="0"/>
              <a:buChar char="•"/>
            </a:pPr>
            <a:r>
              <a:rPr lang="en-US" dirty="0"/>
              <a:t>Time, distance, and calorie goal programs</a:t>
            </a:r>
          </a:p>
          <a:p>
            <a:pPr marL="285750" indent="-285750">
              <a:buFont typeface="Arial" panose="020B0604020202020204" pitchFamily="34" charset="0"/>
              <a:buChar char="•"/>
            </a:pPr>
            <a:r>
              <a:rPr lang="en-US" dirty="0"/>
              <a:t>3 Fitness tests: </a:t>
            </a:r>
            <a:r>
              <a:rPr lang="en-US" dirty="0" err="1"/>
              <a:t>Balke</a:t>
            </a:r>
            <a:r>
              <a:rPr lang="en-US" dirty="0"/>
              <a:t>, Firefighter, Army</a:t>
            </a:r>
          </a:p>
          <a:p>
            <a:pPr marL="285750" indent="-285750">
              <a:buFont typeface="Arial" panose="020B0604020202020204" pitchFamily="34" charset="0"/>
              <a:buChar char="•"/>
            </a:pPr>
            <a:r>
              <a:rPr lang="en-US" dirty="0"/>
              <a:t>Army fitness test feature: Automatic Shift Transmission Technology</a:t>
            </a:r>
          </a:p>
          <a:p>
            <a:pPr marL="285750" indent="-285750">
              <a:buFont typeface="Arial" panose="020B0604020202020204" pitchFamily="34" charset="0"/>
              <a:buChar char="•"/>
            </a:pPr>
            <a:r>
              <a:rPr lang="en-US" dirty="0"/>
              <a:t>2 Built-in heart-rate monitoring programs</a:t>
            </a:r>
          </a:p>
          <a:p>
            <a:pPr marL="285750" indent="-285750">
              <a:buFont typeface="Arial" panose="020B0604020202020204" pitchFamily="34" charset="0"/>
              <a:buChar char="•"/>
            </a:pPr>
            <a:r>
              <a:rPr lang="en-US" dirty="0"/>
              <a:t>2 User-defined heart-rate monitoring programs</a:t>
            </a:r>
          </a:p>
          <a:p>
            <a:pPr marL="285750" indent="-285750">
              <a:buFont typeface="Arial" panose="020B0604020202020204" pitchFamily="34" charset="0"/>
              <a:buChar char="•"/>
            </a:pPr>
            <a:r>
              <a:rPr lang="en-US" dirty="0"/>
              <a:t>Displays data in English or metric configurations</a:t>
            </a:r>
          </a:p>
          <a:p>
            <a:pPr marL="285750" indent="-285750">
              <a:buFont typeface="Arial" panose="020B0604020202020204" pitchFamily="34" charset="0"/>
              <a:buChar char="•"/>
            </a:pPr>
            <a:r>
              <a:rPr lang="en-US" dirty="0"/>
              <a:t>Contact heart-rate monitoring system</a:t>
            </a:r>
          </a:p>
        </p:txBody>
      </p:sp>
      <p:pic>
        <p:nvPicPr>
          <p:cNvPr id="5" name="Picture 4">
            <a:extLst>
              <a:ext uri="{FF2B5EF4-FFF2-40B4-BE49-F238E27FC236}">
                <a16:creationId xmlns:a16="http://schemas.microsoft.com/office/drawing/2014/main" id="{D386654A-B049-457E-BE57-AB2C4D0B5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93" y="2198715"/>
            <a:ext cx="5818903" cy="4384215"/>
          </a:xfrm>
          <a:prstGeom prst="rect">
            <a:avLst/>
          </a:prstGeom>
        </p:spPr>
      </p:pic>
    </p:spTree>
    <p:extLst>
      <p:ext uri="{BB962C8B-B14F-4D97-AF65-F5344CB8AC3E}">
        <p14:creationId xmlns:p14="http://schemas.microsoft.com/office/powerpoint/2010/main" val="197804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6">
            <a:extLst>
              <a:ext uri="{FF2B5EF4-FFF2-40B4-BE49-F238E27FC236}">
                <a16:creationId xmlns:a16="http://schemas.microsoft.com/office/drawing/2014/main" id="{61319501-3044-41C4-A6E1-EA3CD92343E8}"/>
              </a:ext>
            </a:extLst>
          </p:cNvPr>
          <p:cNvGraphicFramePr>
            <a:graphicFrameLocks noGrp="1"/>
          </p:cNvGraphicFramePr>
          <p:nvPr>
            <p:extLst>
              <p:ext uri="{D42A27DB-BD31-4B8C-83A1-F6EECF244321}">
                <p14:modId xmlns:p14="http://schemas.microsoft.com/office/powerpoint/2010/main" val="223555347"/>
              </p:ext>
            </p:extLst>
          </p:nvPr>
        </p:nvGraphicFramePr>
        <p:xfrm>
          <a:off x="454317" y="1691120"/>
          <a:ext cx="11283369" cy="4856480"/>
        </p:xfrm>
        <a:graphic>
          <a:graphicData uri="http://schemas.openxmlformats.org/drawingml/2006/table">
            <a:tbl>
              <a:tblPr firstRow="1" bandRow="1">
                <a:tableStyleId>{5C22544A-7EE6-4342-B048-85BDC9FD1C3A}</a:tableStyleId>
              </a:tblPr>
              <a:tblGrid>
                <a:gridCol w="1696100">
                  <a:extLst>
                    <a:ext uri="{9D8B030D-6E8A-4147-A177-3AD203B41FA5}">
                      <a16:colId xmlns:a16="http://schemas.microsoft.com/office/drawing/2014/main" val="2176021915"/>
                    </a:ext>
                  </a:extLst>
                </a:gridCol>
                <a:gridCol w="9587269">
                  <a:extLst>
                    <a:ext uri="{9D8B030D-6E8A-4147-A177-3AD203B41FA5}">
                      <a16:colId xmlns:a16="http://schemas.microsoft.com/office/drawing/2014/main" val="3542711352"/>
                    </a:ext>
                  </a:extLst>
                </a:gridCol>
              </a:tblGrid>
              <a:tr h="370840">
                <a:tc>
                  <a:txBody>
                    <a:bodyPr/>
                    <a:lstStyle/>
                    <a:p>
                      <a:r>
                        <a:rPr lang="en-US" dirty="0"/>
                        <a:t>Function</a:t>
                      </a:r>
                    </a:p>
                  </a:txBody>
                  <a:tcPr/>
                </a:tc>
                <a:tc>
                  <a:txBody>
                    <a:bodyPr/>
                    <a:lstStyle/>
                    <a:p>
                      <a:r>
                        <a:rPr lang="en-US" dirty="0"/>
                        <a:t>Description</a:t>
                      </a:r>
                    </a:p>
                  </a:txBody>
                  <a:tcPr/>
                </a:tc>
                <a:extLst>
                  <a:ext uri="{0D108BD9-81ED-4DB2-BD59-A6C34878D82A}">
                    <a16:rowId xmlns:a16="http://schemas.microsoft.com/office/drawing/2014/main" val="3217917192"/>
                  </a:ext>
                </a:extLst>
              </a:tr>
              <a:tr h="370840">
                <a:tc>
                  <a:txBody>
                    <a:bodyPr/>
                    <a:lstStyle/>
                    <a:p>
                      <a:r>
                        <a:rPr lang="en-US" dirty="0"/>
                        <a:t>EFFORT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Displays the effort setting of the elliptical.</a:t>
                      </a:r>
                    </a:p>
                  </a:txBody>
                  <a:tcPr/>
                </a:tc>
                <a:extLst>
                  <a:ext uri="{0D108BD9-81ED-4DB2-BD59-A6C34878D82A}">
                    <a16:rowId xmlns:a16="http://schemas.microsoft.com/office/drawing/2014/main" val="1387079053"/>
                  </a:ext>
                </a:extLst>
              </a:tr>
              <a:tr h="370840">
                <a:tc>
                  <a:txBody>
                    <a:bodyPr/>
                    <a:lstStyle/>
                    <a:p>
                      <a:r>
                        <a:rPr lang="en-US" dirty="0"/>
                        <a:t>SPEED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To view your speed in different units: </a:t>
                      </a:r>
                      <a:r>
                        <a:rPr lang="en-US" dirty="0"/>
                        <a:t>Press </a:t>
                      </a:r>
                      <a:r>
                        <a:rPr lang="en-US" b="1" dirty="0"/>
                        <a:t>SPEED +/– </a:t>
                      </a:r>
                      <a:r>
                        <a:rPr lang="en-US" dirty="0"/>
                        <a:t>to select MPH, Km/</a:t>
                      </a:r>
                      <a:r>
                        <a:rPr lang="en-US" dirty="0" err="1"/>
                        <a:t>hr</a:t>
                      </a:r>
                      <a:r>
                        <a:rPr lang="en-US" dirty="0"/>
                        <a:t>, or Revolutions per Minute.</a:t>
                      </a:r>
                    </a:p>
                  </a:txBody>
                  <a:tcPr/>
                </a:tc>
                <a:extLst>
                  <a:ext uri="{0D108BD9-81ED-4DB2-BD59-A6C34878D82A}">
                    <a16:rowId xmlns:a16="http://schemas.microsoft.com/office/drawing/2014/main" val="630357599"/>
                  </a:ext>
                </a:extLst>
              </a:tr>
              <a:tr h="0">
                <a:tc>
                  <a:txBody>
                    <a:bodyPr/>
                    <a:lstStyle/>
                    <a:p>
                      <a:r>
                        <a:rPr lang="en-US" dirty="0"/>
                        <a:t>START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Press </a:t>
                      </a:r>
                      <a:r>
                        <a:rPr lang="en-US" b="1" dirty="0"/>
                        <a:t>START</a:t>
                      </a:r>
                      <a:r>
                        <a:rPr lang="en-US" dirty="0"/>
                        <a:t> to power up elliptical. All displays light and the starting effort level is set to Level 1.</a:t>
                      </a:r>
                    </a:p>
                  </a:txBody>
                  <a:tcPr/>
                </a:tc>
                <a:extLst>
                  <a:ext uri="{0D108BD9-81ED-4DB2-BD59-A6C34878D82A}">
                    <a16:rowId xmlns:a16="http://schemas.microsoft.com/office/drawing/2014/main" val="2382464174"/>
                  </a:ext>
                </a:extLst>
              </a:tr>
              <a:tr h="291592">
                <a:tc>
                  <a:txBody>
                    <a:bodyPr/>
                    <a:lstStyle/>
                    <a:p>
                      <a:r>
                        <a:rPr lang="en-US" dirty="0"/>
                        <a:t>STOP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Press </a:t>
                      </a:r>
                      <a:r>
                        <a:rPr lang="en-US" b="1" dirty="0"/>
                        <a:t>STOP</a:t>
                      </a:r>
                      <a:r>
                        <a:rPr lang="en-US" dirty="0"/>
                        <a:t> once to pause the elliptical or twice to turn it off. Statistical information is cleared when the elliptical is turned off.</a:t>
                      </a:r>
                    </a:p>
                  </a:txBody>
                  <a:tcPr/>
                </a:tc>
                <a:extLst>
                  <a:ext uri="{0D108BD9-81ED-4DB2-BD59-A6C34878D82A}">
                    <a16:rowId xmlns:a16="http://schemas.microsoft.com/office/drawing/2014/main" val="2710302241"/>
                  </a:ext>
                </a:extLst>
              </a:tr>
              <a:tr h="2174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ENTER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view different screens during workout: Press </a:t>
                      </a:r>
                      <a:r>
                        <a:rPr lang="en-US" b="1" dirty="0"/>
                        <a:t>ENTER</a:t>
                      </a:r>
                      <a:r>
                        <a:rPr lang="en-US" dirty="0"/>
                        <a:t> or use the arrow keys at any time to choose the display screen that best suits your workout.</a:t>
                      </a:r>
                    </a:p>
                  </a:txBody>
                  <a:tcPr/>
                </a:tc>
                <a:extLst>
                  <a:ext uri="{0D108BD9-81ED-4DB2-BD59-A6C34878D82A}">
                    <a16:rowId xmlns:a16="http://schemas.microsoft.com/office/drawing/2014/main" val="410467558"/>
                  </a:ext>
                </a:extLst>
              </a:tr>
              <a:tr h="320040">
                <a:tc>
                  <a:txBody>
                    <a:bodyPr/>
                    <a:lstStyle/>
                    <a:p>
                      <a:r>
                        <a:rPr lang="en-US" dirty="0"/>
                        <a:t>MANUAL</a:t>
                      </a:r>
                    </a:p>
                  </a:txBody>
                  <a:tcPr/>
                </a:tc>
                <a:tc>
                  <a:txBody>
                    <a:bodyPr/>
                    <a:lstStyle/>
                    <a:p>
                      <a:r>
                        <a:rPr lang="en-US" dirty="0"/>
                        <a:t>The Manual Mode has no limits or parameters to enter. Changes in effort level will only happen by pressing the buttons.</a:t>
                      </a:r>
                    </a:p>
                  </a:txBody>
                  <a:tcPr/>
                </a:tc>
                <a:extLst>
                  <a:ext uri="{0D108BD9-81ED-4DB2-BD59-A6C34878D82A}">
                    <a16:rowId xmlns:a16="http://schemas.microsoft.com/office/drawing/2014/main" val="874754320"/>
                  </a:ext>
                </a:extLst>
              </a:tr>
              <a:tr h="320040">
                <a:tc>
                  <a:txBody>
                    <a:bodyPr/>
                    <a:lstStyle/>
                    <a:p>
                      <a:r>
                        <a:rPr lang="en-US" dirty="0"/>
                        <a:t>PROGRAMS</a:t>
                      </a:r>
                    </a:p>
                  </a:txBody>
                  <a:tcPr/>
                </a:tc>
                <a:tc>
                  <a:txBody>
                    <a:bodyPr/>
                    <a:lstStyle/>
                    <a:p>
                      <a:r>
                        <a:rPr lang="en-US" dirty="0"/>
                        <a:t>To use the built-in and user-defined workout programs: Press </a:t>
                      </a:r>
                      <a:r>
                        <a:rPr lang="en-US" b="1" dirty="0"/>
                        <a:t>PROGRAMS</a:t>
                      </a:r>
                      <a:r>
                        <a:rPr lang="en-US" dirty="0"/>
                        <a:t> at any time to display the programs selection screen. Use arrow to scroll through the program. Press </a:t>
                      </a:r>
                      <a:r>
                        <a:rPr lang="en-US" b="1" dirty="0"/>
                        <a:t>ENTER</a:t>
                      </a:r>
                      <a:r>
                        <a:rPr lang="en-US" dirty="0"/>
                        <a:t> to select the desired program. When prompted, enter the program’s specific parameters (Effort, Time) using the arrow keys. Press START to begin the program.</a:t>
                      </a:r>
                    </a:p>
                  </a:txBody>
                  <a:tcPr/>
                </a:tc>
                <a:extLst>
                  <a:ext uri="{0D108BD9-81ED-4DB2-BD59-A6C34878D82A}">
                    <a16:rowId xmlns:a16="http://schemas.microsoft.com/office/drawing/2014/main" val="3651203618"/>
                  </a:ext>
                </a:extLst>
              </a:tr>
            </a:tbl>
          </a:graphicData>
        </a:graphic>
      </p:graphicFrame>
      <p:sp>
        <p:nvSpPr>
          <p:cNvPr id="4" name="Title 1">
            <a:extLst>
              <a:ext uri="{FF2B5EF4-FFF2-40B4-BE49-F238E27FC236}">
                <a16:creationId xmlns:a16="http://schemas.microsoft.com/office/drawing/2014/main" id="{5224CEEF-D9B9-474B-BEC4-D4381E9A5399}"/>
              </a:ext>
            </a:extLst>
          </p:cNvPr>
          <p:cNvSpPr>
            <a:spLocks noGrp="1"/>
          </p:cNvSpPr>
          <p:nvPr>
            <p:ph type="title"/>
          </p:nvPr>
        </p:nvSpPr>
        <p:spPr>
          <a:xfrm>
            <a:off x="454314" y="275070"/>
            <a:ext cx="8596668" cy="1085379"/>
          </a:xfrm>
        </p:spPr>
        <p:txBody>
          <a:bodyPr>
            <a:normAutofit fontScale="90000"/>
          </a:bodyPr>
          <a:lstStyle/>
          <a:p>
            <a:r>
              <a:rPr lang="en-US" dirty="0"/>
              <a:t>Console Program</a:t>
            </a:r>
            <a:br>
              <a:rPr lang="en-US" dirty="0"/>
            </a:br>
            <a:r>
              <a:rPr lang="en-US" sz="2400" dirty="0">
                <a:solidFill>
                  <a:schemeClr val="bg2">
                    <a:lumMod val="50000"/>
                  </a:schemeClr>
                </a:solidFill>
              </a:rPr>
              <a:t>elliptical Control Panel Function</a:t>
            </a:r>
            <a:endParaRPr lang="en-US" sz="2400" dirty="0"/>
          </a:p>
        </p:txBody>
      </p:sp>
    </p:spTree>
    <p:extLst>
      <p:ext uri="{BB962C8B-B14F-4D97-AF65-F5344CB8AC3E}">
        <p14:creationId xmlns:p14="http://schemas.microsoft.com/office/powerpoint/2010/main" val="7953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6">
            <a:extLst>
              <a:ext uri="{FF2B5EF4-FFF2-40B4-BE49-F238E27FC236}">
                <a16:creationId xmlns:a16="http://schemas.microsoft.com/office/drawing/2014/main" id="{61319501-3044-41C4-A6E1-EA3CD92343E8}"/>
              </a:ext>
            </a:extLst>
          </p:cNvPr>
          <p:cNvGraphicFramePr>
            <a:graphicFrameLocks noGrp="1"/>
          </p:cNvGraphicFramePr>
          <p:nvPr>
            <p:extLst>
              <p:ext uri="{D42A27DB-BD31-4B8C-83A1-F6EECF244321}">
                <p14:modId xmlns:p14="http://schemas.microsoft.com/office/powerpoint/2010/main" val="382522551"/>
              </p:ext>
            </p:extLst>
          </p:nvPr>
        </p:nvGraphicFramePr>
        <p:xfrm>
          <a:off x="454317" y="1691122"/>
          <a:ext cx="11283369" cy="4617720"/>
        </p:xfrm>
        <a:graphic>
          <a:graphicData uri="http://schemas.openxmlformats.org/drawingml/2006/table">
            <a:tbl>
              <a:tblPr firstRow="1" bandRow="1">
                <a:tableStyleId>{5C22544A-7EE6-4342-B048-85BDC9FD1C3A}</a:tableStyleId>
              </a:tblPr>
              <a:tblGrid>
                <a:gridCol w="1696100">
                  <a:extLst>
                    <a:ext uri="{9D8B030D-6E8A-4147-A177-3AD203B41FA5}">
                      <a16:colId xmlns:a16="http://schemas.microsoft.com/office/drawing/2014/main" val="2176021915"/>
                    </a:ext>
                  </a:extLst>
                </a:gridCol>
                <a:gridCol w="9587269">
                  <a:extLst>
                    <a:ext uri="{9D8B030D-6E8A-4147-A177-3AD203B41FA5}">
                      <a16:colId xmlns:a16="http://schemas.microsoft.com/office/drawing/2014/main" val="3542711352"/>
                    </a:ext>
                  </a:extLst>
                </a:gridCol>
              </a:tblGrid>
              <a:tr h="234229">
                <a:tc>
                  <a:txBody>
                    <a:bodyPr/>
                    <a:lstStyle/>
                    <a:p>
                      <a:r>
                        <a:rPr lang="en-US" sz="1500" dirty="0"/>
                        <a:t>Function</a:t>
                      </a:r>
                    </a:p>
                  </a:txBody>
                  <a:tcPr/>
                </a:tc>
                <a:tc>
                  <a:txBody>
                    <a:bodyPr/>
                    <a:lstStyle/>
                    <a:p>
                      <a:r>
                        <a:rPr lang="en-US" sz="1500" dirty="0"/>
                        <a:t>Description</a:t>
                      </a:r>
                    </a:p>
                  </a:txBody>
                  <a:tcPr/>
                </a:tc>
                <a:extLst>
                  <a:ext uri="{0D108BD9-81ED-4DB2-BD59-A6C34878D82A}">
                    <a16:rowId xmlns:a16="http://schemas.microsoft.com/office/drawing/2014/main" val="3217917192"/>
                  </a:ext>
                </a:extLst>
              </a:tr>
              <a:tr h="526499">
                <a:tc>
                  <a:txBody>
                    <a:bodyPr/>
                    <a:lstStyle/>
                    <a:p>
                      <a:r>
                        <a:rPr lang="en-US" sz="1500" dirty="0"/>
                        <a:t>PLUS KEY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Press and hold the </a:t>
                      </a:r>
                      <a:r>
                        <a:rPr lang="en-US" sz="1500" b="1" dirty="0"/>
                        <a:t>(+)</a:t>
                      </a:r>
                      <a:r>
                        <a:rPr lang="en-US" sz="1500" dirty="0"/>
                        <a:t> to increase effort or to switch between units of measurement. Pressing for longer than 2 seconds causes the effort to increase at a faster rate. Release the key when the display shows desired effort.</a:t>
                      </a:r>
                    </a:p>
                  </a:txBody>
                  <a:tcPr/>
                </a:tc>
                <a:extLst>
                  <a:ext uri="{0D108BD9-81ED-4DB2-BD59-A6C34878D82A}">
                    <a16:rowId xmlns:a16="http://schemas.microsoft.com/office/drawing/2014/main" val="1387079053"/>
                  </a:ext>
                </a:extLst>
              </a:tr>
              <a:tr h="526499">
                <a:tc>
                  <a:txBody>
                    <a:bodyPr/>
                    <a:lstStyle/>
                    <a:p>
                      <a:r>
                        <a:rPr lang="en-US" sz="1500" dirty="0"/>
                        <a:t>MINUS KEY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Press and hold the </a:t>
                      </a:r>
                      <a:r>
                        <a:rPr lang="en-US" sz="1500" b="1" dirty="0"/>
                        <a:t>(–)</a:t>
                      </a:r>
                      <a:r>
                        <a:rPr lang="en-US" sz="1500" dirty="0"/>
                        <a:t> to decrease effort or to switch between units of measurement. Pressing for longer than 2 seconds causes the effort to decrease at a faster rate. Release the key when the display indicates desired effort.</a:t>
                      </a:r>
                    </a:p>
                  </a:txBody>
                  <a:tcPr/>
                </a:tc>
                <a:extLst>
                  <a:ext uri="{0D108BD9-81ED-4DB2-BD59-A6C34878D82A}">
                    <a16:rowId xmlns:a16="http://schemas.microsoft.com/office/drawing/2014/main" val="630357599"/>
                  </a:ext>
                </a:extLst>
              </a:tr>
              <a:tr h="234229">
                <a:tc>
                  <a:txBody>
                    <a:bodyPr/>
                    <a:lstStyle/>
                    <a:p>
                      <a:r>
                        <a:rPr lang="en-US" sz="1500" dirty="0"/>
                        <a:t>ARROW KEYS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The left and right arrows are used to set values, select programs or display screens.</a:t>
                      </a:r>
                    </a:p>
                  </a:txBody>
                  <a:tcPr/>
                </a:tc>
                <a:extLst>
                  <a:ext uri="{0D108BD9-81ED-4DB2-BD59-A6C34878D82A}">
                    <a16:rowId xmlns:a16="http://schemas.microsoft.com/office/drawing/2014/main" val="2382464174"/>
                  </a:ext>
                </a:extLst>
              </a:tr>
              <a:tr h="526499">
                <a:tc>
                  <a:txBody>
                    <a:bodyPr/>
                    <a:lstStyle/>
                    <a:p>
                      <a:r>
                        <a:rPr lang="en-US" sz="1500" dirty="0"/>
                        <a:t>HEART RATE PROGRAM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dirty="0"/>
                        <a:t>To use the Heart Rate Controlled programs, press </a:t>
                      </a:r>
                      <a:r>
                        <a:rPr lang="en-US" sz="1500" b="1" dirty="0"/>
                        <a:t>HEART RATE PROGRAMS </a:t>
                      </a:r>
                      <a:r>
                        <a:rPr lang="en-US" sz="1500" b="0" dirty="0"/>
                        <a:t>at any time. Choose either a built-in or user-defined heart rate program. Heart Rate Control programs automatically adjust the effort in order to maintain a heart rate.</a:t>
                      </a:r>
                    </a:p>
                  </a:txBody>
                  <a:tcPr/>
                </a:tc>
                <a:extLst>
                  <a:ext uri="{0D108BD9-81ED-4DB2-BD59-A6C34878D82A}">
                    <a16:rowId xmlns:a16="http://schemas.microsoft.com/office/drawing/2014/main" val="2710302241"/>
                  </a:ext>
                </a:extLst>
              </a:tr>
              <a:tr h="5688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EXPRESS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This key, in conjunction with the numeric keypad, allow you to directly enter a target effort without using the +/– keys. Press EXPRESS 1, then enter the desired value using the numeric keypad. Then press ENTER or wait 3 seconds for the elliptical to adjust to the new settings.</a:t>
                      </a:r>
                    </a:p>
                  </a:txBody>
                  <a:tcPr/>
                </a:tc>
                <a:extLst>
                  <a:ext uri="{0D108BD9-81ED-4DB2-BD59-A6C34878D82A}">
                    <a16:rowId xmlns:a16="http://schemas.microsoft.com/office/drawing/2014/main" val="1986806528"/>
                  </a:ext>
                </a:extLst>
              </a:tr>
              <a:tr h="2342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EXPRESS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Select MPH, Km/</a:t>
                      </a:r>
                      <a:r>
                        <a:rPr lang="en-US" sz="1500" dirty="0" err="1"/>
                        <a:t>Hr</a:t>
                      </a:r>
                      <a:r>
                        <a:rPr lang="en-US" sz="1500" dirty="0"/>
                        <a:t>, or Revolutions per Minute by pressing </a:t>
                      </a:r>
                      <a:r>
                        <a:rPr lang="en-US" sz="1500" b="1" dirty="0"/>
                        <a:t>EXPRESS 2</a:t>
                      </a:r>
                      <a:r>
                        <a:rPr lang="en-US" sz="1500" dirty="0"/>
                        <a:t>.</a:t>
                      </a:r>
                    </a:p>
                  </a:txBody>
                  <a:tcPr/>
                </a:tc>
                <a:extLst>
                  <a:ext uri="{0D108BD9-81ED-4DB2-BD59-A6C34878D82A}">
                    <a16:rowId xmlns:a16="http://schemas.microsoft.com/office/drawing/2014/main" val="1295955707"/>
                  </a:ext>
                </a:extLst>
              </a:tr>
              <a:tr h="736148">
                <a:tc gridSpan="2">
                  <a:txBody>
                    <a:bodyPr/>
                    <a:lstStyle/>
                    <a:p>
                      <a:r>
                        <a:rPr lang="en-US" sz="1500" dirty="0"/>
                        <a:t>The numeric keypad is used to change effort with the </a:t>
                      </a:r>
                      <a:r>
                        <a:rPr lang="en-US" sz="1500" b="1" dirty="0"/>
                        <a:t>EXPRESS 1 </a:t>
                      </a:r>
                      <a:r>
                        <a:rPr lang="en-US" sz="1500" dirty="0"/>
                        <a:t>input key, enter user settings, and configure programs.</a:t>
                      </a:r>
                    </a:p>
                    <a:p>
                      <a:endParaRPr lang="en-US" sz="1500" dirty="0"/>
                    </a:p>
                    <a:p>
                      <a:endParaRPr lang="en-US" sz="1500" dirty="0"/>
                    </a:p>
                    <a:p>
                      <a:endParaRPr lang="en-US" sz="1500" dirty="0"/>
                    </a:p>
                    <a:p>
                      <a:endParaRPr lang="en-US" sz="1500" dirty="0"/>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864901010"/>
                  </a:ext>
                </a:extLst>
              </a:tr>
            </a:tbl>
          </a:graphicData>
        </a:graphic>
      </p:graphicFrame>
      <p:pic>
        <p:nvPicPr>
          <p:cNvPr id="4" name="Picture 3">
            <a:extLst>
              <a:ext uri="{FF2B5EF4-FFF2-40B4-BE49-F238E27FC236}">
                <a16:creationId xmlns:a16="http://schemas.microsoft.com/office/drawing/2014/main" id="{2D06CBDC-9F3B-4B2E-9FE0-B47050E3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969" y="5497907"/>
            <a:ext cx="6716062" cy="666843"/>
          </a:xfrm>
          <a:prstGeom prst="rect">
            <a:avLst/>
          </a:prstGeom>
        </p:spPr>
      </p:pic>
      <p:sp>
        <p:nvSpPr>
          <p:cNvPr id="5" name="Title 1">
            <a:extLst>
              <a:ext uri="{FF2B5EF4-FFF2-40B4-BE49-F238E27FC236}">
                <a16:creationId xmlns:a16="http://schemas.microsoft.com/office/drawing/2014/main" id="{7A697852-18EE-4AE3-ABA7-B2F7DB3B7FDF}"/>
              </a:ext>
            </a:extLst>
          </p:cNvPr>
          <p:cNvSpPr>
            <a:spLocks noGrp="1"/>
          </p:cNvSpPr>
          <p:nvPr>
            <p:ph type="title"/>
          </p:nvPr>
        </p:nvSpPr>
        <p:spPr>
          <a:xfrm>
            <a:off x="454314" y="275070"/>
            <a:ext cx="8596668" cy="1085379"/>
          </a:xfrm>
        </p:spPr>
        <p:txBody>
          <a:bodyPr>
            <a:normAutofit fontScale="90000"/>
          </a:bodyPr>
          <a:lstStyle/>
          <a:p>
            <a:r>
              <a:rPr lang="en-US" dirty="0"/>
              <a:t>Console Program</a:t>
            </a:r>
            <a:br>
              <a:rPr lang="en-US" dirty="0"/>
            </a:br>
            <a:r>
              <a:rPr lang="en-US" sz="2400" dirty="0">
                <a:solidFill>
                  <a:schemeClr val="bg2">
                    <a:lumMod val="50000"/>
                  </a:schemeClr>
                </a:solidFill>
              </a:rPr>
              <a:t>elliptical Control Panel Function </a:t>
            </a:r>
            <a:r>
              <a:rPr lang="en-US" sz="2400" dirty="0" err="1">
                <a:solidFill>
                  <a:schemeClr val="bg2">
                    <a:lumMod val="50000"/>
                  </a:schemeClr>
                </a:solidFill>
              </a:rPr>
              <a:t>Cont</a:t>
            </a:r>
            <a:r>
              <a:rPr lang="en-US" sz="2400" dirty="0">
                <a:solidFill>
                  <a:schemeClr val="bg2">
                    <a:lumMod val="50000"/>
                  </a:schemeClr>
                </a:solidFill>
              </a:rPr>
              <a:t>…</a:t>
            </a:r>
            <a:endParaRPr lang="en-US" sz="2400" dirty="0"/>
          </a:p>
        </p:txBody>
      </p:sp>
    </p:spTree>
    <p:extLst>
      <p:ext uri="{BB962C8B-B14F-4D97-AF65-F5344CB8AC3E}">
        <p14:creationId xmlns:p14="http://schemas.microsoft.com/office/powerpoint/2010/main" val="2013845412"/>
      </p:ext>
    </p:extLst>
  </p:cSld>
  <p:clrMapOvr>
    <a:masterClrMapping/>
  </p:clrMapOvr>
</p:sld>
</file>

<file path=ppt/theme/theme1.xml><?xml version="1.0" encoding="utf-8"?>
<a:theme xmlns:a="http://schemas.openxmlformats.org/drawingml/2006/main" name="Office-teema">
  <a:themeElements>
    <a:clrScheme name="Hur">
      <a:dk1>
        <a:sysClr val="windowText" lastClr="000000"/>
      </a:dk1>
      <a:lt1>
        <a:sysClr val="window" lastClr="FFFFFF"/>
      </a:lt1>
      <a:dk2>
        <a:srgbClr val="00A8E7"/>
      </a:dk2>
      <a:lt2>
        <a:srgbClr val="C6C6C6"/>
      </a:lt2>
      <a:accent1>
        <a:srgbClr val="0075BE"/>
      </a:accent1>
      <a:accent2>
        <a:srgbClr val="706F6F"/>
      </a:accent2>
      <a:accent3>
        <a:srgbClr val="AFCB08"/>
      </a:accent3>
      <a:accent4>
        <a:srgbClr val="901F82"/>
      </a:accent4>
      <a:accent5>
        <a:srgbClr val="4BACC6"/>
      </a:accent5>
      <a:accent6>
        <a:srgbClr val="F79646"/>
      </a:accent6>
      <a:hlink>
        <a:srgbClr val="0075BE"/>
      </a:hlink>
      <a:folHlink>
        <a:srgbClr val="70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19481</TotalTime>
  <Words>3393</Words>
  <Application>Microsoft Office PowerPoint</Application>
  <PresentationFormat>Widescreen</PresentationFormat>
  <Paragraphs>287</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Lato</vt:lpstr>
      <vt:lpstr>Lato Hairline</vt:lpstr>
      <vt:lpstr>Lato Light</vt:lpstr>
      <vt:lpstr>Office-teema</vt:lpstr>
      <vt:lpstr>Landice</vt:lpstr>
      <vt:lpstr>Elliptical</vt:lpstr>
      <vt:lpstr>PowerPoint Presentation</vt:lpstr>
      <vt:lpstr>PowerPoint Presentation</vt:lpstr>
      <vt:lpstr>PowerPoint Presentation</vt:lpstr>
      <vt:lpstr>Elliptical Console Program</vt:lpstr>
      <vt:lpstr>Console Program elliptical Cardio</vt:lpstr>
      <vt:lpstr>Console Program elliptical Control Panel Function</vt:lpstr>
      <vt:lpstr>Console Program elliptical Control Panel Function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Onsite / Virtual Training</dc:title>
  <dc:creator>Dave Lykowski</dc:creator>
  <cp:lastModifiedBy>Schon Alkire</cp:lastModifiedBy>
  <cp:revision>289</cp:revision>
  <dcterms:created xsi:type="dcterms:W3CDTF">2020-03-16T20:05:21Z</dcterms:created>
  <dcterms:modified xsi:type="dcterms:W3CDTF">2021-02-11T20:46:04Z</dcterms:modified>
</cp:coreProperties>
</file>